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1"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Lst>
  <p:sldSz cx="14630400" cy="8229600"/>
  <p:notesSz cx="8229600" cy="14630400"/>
  <p:embeddedFontLst>
    <p:embeddedFont>
      <p:font typeface="Playfair Display Semi Bold" panose="020B0604020202020204" charset="0"/>
      <p:regular r:id="rId22"/>
    </p:embeddedFont>
    <p:embeddedFont>
      <p:font typeface="Public San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0595E-DFF2-4F2C-A3A0-67DBB143DFBB}" v="18" dt="2025-10-25T16:36:48.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strafia khatun" userId="189048d5ed2f0766" providerId="LiveId" clId="{65E1DFB2-FB61-4E49-BFDC-21DA1EC94397}"/>
    <pc:docChg chg="undo custSel addSld delSld modSld">
      <pc:chgData name="mstrafia khatun" userId="189048d5ed2f0766" providerId="LiveId" clId="{65E1DFB2-FB61-4E49-BFDC-21DA1EC94397}" dt="2025-10-26T02:57:30.369" v="758" actId="20577"/>
      <pc:docMkLst>
        <pc:docMk/>
      </pc:docMkLst>
      <pc:sldChg chg="modSp mod">
        <pc:chgData name="mstrafia khatun" userId="189048d5ed2f0766" providerId="LiveId" clId="{65E1DFB2-FB61-4E49-BFDC-21DA1EC94397}" dt="2025-10-25T15:59:36.472" v="11" actId="20577"/>
        <pc:sldMkLst>
          <pc:docMk/>
          <pc:sldMk cId="0" sldId="256"/>
        </pc:sldMkLst>
        <pc:spChg chg="mod">
          <ac:chgData name="mstrafia khatun" userId="189048d5ed2f0766" providerId="LiveId" clId="{65E1DFB2-FB61-4E49-BFDC-21DA1EC94397}" dt="2025-10-25T15:59:36.472" v="11" actId="20577"/>
          <ac:spMkLst>
            <pc:docMk/>
            <pc:sldMk cId="0" sldId="256"/>
            <ac:spMk id="4" creationId="{00000000-0000-0000-0000-000000000000}"/>
          </ac:spMkLst>
        </pc:spChg>
      </pc:sldChg>
      <pc:sldChg chg="del">
        <pc:chgData name="mstrafia khatun" userId="189048d5ed2f0766" providerId="LiveId" clId="{65E1DFB2-FB61-4E49-BFDC-21DA1EC94397}" dt="2025-10-25T16:00:48.616" v="12" actId="2696"/>
        <pc:sldMkLst>
          <pc:docMk/>
          <pc:sldMk cId="0" sldId="260"/>
        </pc:sldMkLst>
      </pc:sldChg>
      <pc:sldChg chg="new del">
        <pc:chgData name="mstrafia khatun" userId="189048d5ed2f0766" providerId="LiveId" clId="{65E1DFB2-FB61-4E49-BFDC-21DA1EC94397}" dt="2025-10-25T15:55:17.703" v="2" actId="2696"/>
        <pc:sldMkLst>
          <pc:docMk/>
          <pc:sldMk cId="1065118900" sldId="266"/>
        </pc:sldMkLst>
      </pc:sldChg>
      <pc:sldChg chg="add">
        <pc:chgData name="mstrafia khatun" userId="189048d5ed2f0766" providerId="LiveId" clId="{65E1DFB2-FB61-4E49-BFDC-21DA1EC94397}" dt="2025-10-25T15:55:06.981" v="1"/>
        <pc:sldMkLst>
          <pc:docMk/>
          <pc:sldMk cId="0" sldId="267"/>
        </pc:sldMkLst>
      </pc:sldChg>
      <pc:sldChg chg="addSp delSp modSp add mod">
        <pc:chgData name="mstrafia khatun" userId="189048d5ed2f0766" providerId="LiveId" clId="{65E1DFB2-FB61-4E49-BFDC-21DA1EC94397}" dt="2025-10-25T16:32:01.334" v="625" actId="20577"/>
        <pc:sldMkLst>
          <pc:docMk/>
          <pc:sldMk cId="0" sldId="268"/>
        </pc:sldMkLst>
        <pc:spChg chg="mod">
          <ac:chgData name="mstrafia khatun" userId="189048d5ed2f0766" providerId="LiveId" clId="{65E1DFB2-FB61-4E49-BFDC-21DA1EC94397}" dt="2025-10-25T16:09:55.497" v="38" actId="1076"/>
          <ac:spMkLst>
            <pc:docMk/>
            <pc:sldMk cId="0" sldId="268"/>
            <ac:spMk id="3" creationId="{00000000-0000-0000-0000-000000000000}"/>
          </ac:spMkLst>
        </pc:spChg>
        <pc:spChg chg="del mod">
          <ac:chgData name="mstrafia khatun" userId="189048d5ed2f0766" providerId="LiveId" clId="{65E1DFB2-FB61-4E49-BFDC-21DA1EC94397}" dt="2025-10-25T16:12:49.501" v="64" actId="478"/>
          <ac:spMkLst>
            <pc:docMk/>
            <pc:sldMk cId="0" sldId="268"/>
            <ac:spMk id="4" creationId="{00000000-0000-0000-0000-000000000000}"/>
          </ac:spMkLst>
        </pc:spChg>
        <pc:spChg chg="mod">
          <ac:chgData name="mstrafia khatun" userId="189048d5ed2f0766" providerId="LiveId" clId="{65E1DFB2-FB61-4E49-BFDC-21DA1EC94397}" dt="2025-10-25T16:08:50.832" v="28" actId="1076"/>
          <ac:spMkLst>
            <pc:docMk/>
            <pc:sldMk cId="0" sldId="268"/>
            <ac:spMk id="6" creationId="{00000000-0000-0000-0000-000000000000}"/>
          </ac:spMkLst>
        </pc:spChg>
        <pc:spChg chg="mod">
          <ac:chgData name="mstrafia khatun" userId="189048d5ed2f0766" providerId="LiveId" clId="{65E1DFB2-FB61-4E49-BFDC-21DA1EC94397}" dt="2025-10-25T16:14:10.715" v="91" actId="20577"/>
          <ac:spMkLst>
            <pc:docMk/>
            <pc:sldMk cId="0" sldId="268"/>
            <ac:spMk id="7" creationId="{00000000-0000-0000-0000-000000000000}"/>
          </ac:spMkLst>
        </pc:spChg>
        <pc:spChg chg="mod">
          <ac:chgData name="mstrafia khatun" userId="189048d5ed2f0766" providerId="LiveId" clId="{65E1DFB2-FB61-4E49-BFDC-21DA1EC94397}" dt="2025-10-25T16:14:16.853" v="93" actId="20577"/>
          <ac:spMkLst>
            <pc:docMk/>
            <pc:sldMk cId="0" sldId="268"/>
            <ac:spMk id="12" creationId="{00000000-0000-0000-0000-000000000000}"/>
          </ac:spMkLst>
        </pc:spChg>
        <pc:spChg chg="mod">
          <ac:chgData name="mstrafia khatun" userId="189048d5ed2f0766" providerId="LiveId" clId="{65E1DFB2-FB61-4E49-BFDC-21DA1EC94397}" dt="2025-10-25T16:14:24.722" v="95" actId="20577"/>
          <ac:spMkLst>
            <pc:docMk/>
            <pc:sldMk cId="0" sldId="268"/>
            <ac:spMk id="17" creationId="{00000000-0000-0000-0000-000000000000}"/>
          </ac:spMkLst>
        </pc:spChg>
        <pc:spChg chg="mod">
          <ac:chgData name="mstrafia khatun" userId="189048d5ed2f0766" providerId="LiveId" clId="{65E1DFB2-FB61-4E49-BFDC-21DA1EC94397}" dt="2025-10-25T16:08:34.502" v="25" actId="1076"/>
          <ac:spMkLst>
            <pc:docMk/>
            <pc:sldMk cId="0" sldId="268"/>
            <ac:spMk id="18" creationId="{00000000-0000-0000-0000-000000000000}"/>
          </ac:spMkLst>
        </pc:spChg>
        <pc:spChg chg="mod">
          <ac:chgData name="mstrafia khatun" userId="189048d5ed2f0766" providerId="LiveId" clId="{65E1DFB2-FB61-4E49-BFDC-21DA1EC94397}" dt="2025-10-25T16:08:41.181" v="26" actId="1076"/>
          <ac:spMkLst>
            <pc:docMk/>
            <pc:sldMk cId="0" sldId="268"/>
            <ac:spMk id="19" creationId="{00000000-0000-0000-0000-000000000000}"/>
          </ac:spMkLst>
        </pc:spChg>
        <pc:spChg chg="add del mod">
          <ac:chgData name="mstrafia khatun" userId="189048d5ed2f0766" providerId="LiveId" clId="{65E1DFB2-FB61-4E49-BFDC-21DA1EC94397}" dt="2025-10-25T16:08:06.597" v="20" actId="478"/>
          <ac:spMkLst>
            <pc:docMk/>
            <pc:sldMk cId="0" sldId="268"/>
            <ac:spMk id="30" creationId="{A56B8670-8FE6-2234-7CF2-A431CBAE0694}"/>
          </ac:spMkLst>
        </pc:spChg>
        <pc:spChg chg="mod">
          <ac:chgData name="mstrafia khatun" userId="189048d5ed2f0766" providerId="LiveId" clId="{65E1DFB2-FB61-4E49-BFDC-21DA1EC94397}" dt="2025-10-25T16:20:26.907" v="99" actId="1076"/>
          <ac:spMkLst>
            <pc:docMk/>
            <pc:sldMk cId="0" sldId="268"/>
            <ac:spMk id="32" creationId="{741A8738-5CE6-74CF-6A46-B4524D3FB5F6}"/>
          </ac:spMkLst>
        </pc:spChg>
        <pc:spChg chg="mod">
          <ac:chgData name="mstrafia khatun" userId="189048d5ed2f0766" providerId="LiveId" clId="{65E1DFB2-FB61-4E49-BFDC-21DA1EC94397}" dt="2025-10-25T16:08:17.920" v="22"/>
          <ac:spMkLst>
            <pc:docMk/>
            <pc:sldMk cId="0" sldId="268"/>
            <ac:spMk id="33" creationId="{AE8DA865-8BBF-14FD-D854-6BE2EC056304}"/>
          </ac:spMkLst>
        </pc:spChg>
        <pc:spChg chg="mod">
          <ac:chgData name="mstrafia khatun" userId="189048d5ed2f0766" providerId="LiveId" clId="{65E1DFB2-FB61-4E49-BFDC-21DA1EC94397}" dt="2025-10-25T16:08:17.920" v="22"/>
          <ac:spMkLst>
            <pc:docMk/>
            <pc:sldMk cId="0" sldId="268"/>
            <ac:spMk id="34" creationId="{8E750B0E-FEB6-B4BB-0655-9A1670DEBA2E}"/>
          </ac:spMkLst>
        </pc:spChg>
        <pc:spChg chg="mod">
          <ac:chgData name="mstrafia khatun" userId="189048d5ed2f0766" providerId="LiveId" clId="{65E1DFB2-FB61-4E49-BFDC-21DA1EC94397}" dt="2025-10-25T16:28:55.757" v="456" actId="20577"/>
          <ac:spMkLst>
            <pc:docMk/>
            <pc:sldMk cId="0" sldId="268"/>
            <ac:spMk id="35" creationId="{F374D246-9596-3324-9DFF-AD44D30DB8C7}"/>
          </ac:spMkLst>
        </pc:spChg>
        <pc:spChg chg="mod">
          <ac:chgData name="mstrafia khatun" userId="189048d5ed2f0766" providerId="LiveId" clId="{65E1DFB2-FB61-4E49-BFDC-21DA1EC94397}" dt="2025-10-25T16:24:31.658" v="252" actId="20577"/>
          <ac:spMkLst>
            <pc:docMk/>
            <pc:sldMk cId="0" sldId="268"/>
            <ac:spMk id="36" creationId="{249E8A53-961C-BA51-FB5C-1A592F4D316C}"/>
          </ac:spMkLst>
        </pc:spChg>
        <pc:spChg chg="mod">
          <ac:chgData name="mstrafia khatun" userId="189048d5ed2f0766" providerId="LiveId" clId="{65E1DFB2-FB61-4E49-BFDC-21DA1EC94397}" dt="2025-10-25T16:10:48.159" v="47"/>
          <ac:spMkLst>
            <pc:docMk/>
            <pc:sldMk cId="0" sldId="268"/>
            <ac:spMk id="38" creationId="{C191DE10-770C-3F96-93CD-E5E0F6315DEE}"/>
          </ac:spMkLst>
        </pc:spChg>
        <pc:spChg chg="mod">
          <ac:chgData name="mstrafia khatun" userId="189048d5ed2f0766" providerId="LiveId" clId="{65E1DFB2-FB61-4E49-BFDC-21DA1EC94397}" dt="2025-10-25T16:13:11.923" v="65" actId="207"/>
          <ac:spMkLst>
            <pc:docMk/>
            <pc:sldMk cId="0" sldId="268"/>
            <ac:spMk id="39" creationId="{525BFFE4-D456-283B-C0A8-5A3375D3BD17}"/>
          </ac:spMkLst>
        </pc:spChg>
        <pc:spChg chg="mod">
          <ac:chgData name="mstrafia khatun" userId="189048d5ed2f0766" providerId="LiveId" clId="{65E1DFB2-FB61-4E49-BFDC-21DA1EC94397}" dt="2025-10-25T16:13:21.505" v="67" actId="20577"/>
          <ac:spMkLst>
            <pc:docMk/>
            <pc:sldMk cId="0" sldId="268"/>
            <ac:spMk id="40" creationId="{50E7AF53-57BE-6ED9-9702-398573FAEF1E}"/>
          </ac:spMkLst>
        </pc:spChg>
        <pc:spChg chg="mod">
          <ac:chgData name="mstrafia khatun" userId="189048d5ed2f0766" providerId="LiveId" clId="{65E1DFB2-FB61-4E49-BFDC-21DA1EC94397}" dt="2025-10-25T16:29:11.103" v="459"/>
          <ac:spMkLst>
            <pc:docMk/>
            <pc:sldMk cId="0" sldId="268"/>
            <ac:spMk id="41" creationId="{25105CB8-CB66-38B4-C2D8-BC19AA53A054}"/>
          </ac:spMkLst>
        </pc:spChg>
        <pc:spChg chg="mod">
          <ac:chgData name="mstrafia khatun" userId="189048d5ed2f0766" providerId="LiveId" clId="{65E1DFB2-FB61-4E49-BFDC-21DA1EC94397}" dt="2025-10-25T16:29:27.034" v="461" actId="1076"/>
          <ac:spMkLst>
            <pc:docMk/>
            <pc:sldMk cId="0" sldId="268"/>
            <ac:spMk id="42" creationId="{5C0DDE7E-99FC-D121-F249-E7D295F51606}"/>
          </ac:spMkLst>
        </pc:spChg>
        <pc:spChg chg="mod">
          <ac:chgData name="mstrafia khatun" userId="189048d5ed2f0766" providerId="LiveId" clId="{65E1DFB2-FB61-4E49-BFDC-21DA1EC94397}" dt="2025-10-25T16:13:36.256" v="68"/>
          <ac:spMkLst>
            <pc:docMk/>
            <pc:sldMk cId="0" sldId="268"/>
            <ac:spMk id="44" creationId="{5AB54CA8-23E8-A758-822A-8155E04C2064}"/>
          </ac:spMkLst>
        </pc:spChg>
        <pc:spChg chg="mod">
          <ac:chgData name="mstrafia khatun" userId="189048d5ed2f0766" providerId="LiveId" clId="{65E1DFB2-FB61-4E49-BFDC-21DA1EC94397}" dt="2025-10-25T16:13:36.256" v="68"/>
          <ac:spMkLst>
            <pc:docMk/>
            <pc:sldMk cId="0" sldId="268"/>
            <ac:spMk id="45" creationId="{87D06050-A6C3-45CE-7EEB-DFCBD39A73D8}"/>
          </ac:spMkLst>
        </pc:spChg>
        <pc:spChg chg="mod">
          <ac:chgData name="mstrafia khatun" userId="189048d5ed2f0766" providerId="LiveId" clId="{65E1DFB2-FB61-4E49-BFDC-21DA1EC94397}" dt="2025-10-25T16:13:36.256" v="68"/>
          <ac:spMkLst>
            <pc:docMk/>
            <pc:sldMk cId="0" sldId="268"/>
            <ac:spMk id="46" creationId="{7F4E5E83-EE19-EB31-5EDA-330EE4AA662B}"/>
          </ac:spMkLst>
        </pc:spChg>
        <pc:spChg chg="mod">
          <ac:chgData name="mstrafia khatun" userId="189048d5ed2f0766" providerId="LiveId" clId="{65E1DFB2-FB61-4E49-BFDC-21DA1EC94397}" dt="2025-10-25T16:14:00.603" v="89" actId="20577"/>
          <ac:spMkLst>
            <pc:docMk/>
            <pc:sldMk cId="0" sldId="268"/>
            <ac:spMk id="47" creationId="{F7E457F8-39A9-4B0A-BC71-B70C5C39869D}"/>
          </ac:spMkLst>
        </pc:spChg>
        <pc:spChg chg="mod">
          <ac:chgData name="mstrafia khatun" userId="189048d5ed2f0766" providerId="LiveId" clId="{65E1DFB2-FB61-4E49-BFDC-21DA1EC94397}" dt="2025-10-25T16:32:01.334" v="625" actId="20577"/>
          <ac:spMkLst>
            <pc:docMk/>
            <pc:sldMk cId="0" sldId="268"/>
            <ac:spMk id="48" creationId="{27ECD4E9-5188-5B01-B9D9-1373FA7AE12B}"/>
          </ac:spMkLst>
        </pc:spChg>
        <pc:grpChg chg="mod">
          <ac:chgData name="mstrafia khatun" userId="189048d5ed2f0766" providerId="LiveId" clId="{65E1DFB2-FB61-4E49-BFDC-21DA1EC94397}" dt="2025-10-25T16:12:19.214" v="62" actId="1076"/>
          <ac:grpSpMkLst>
            <pc:docMk/>
            <pc:sldMk cId="0" sldId="268"/>
            <ac:grpSpMk id="25" creationId="{3299B642-715F-6D2E-EC1F-FFE790AF7112}"/>
          </ac:grpSpMkLst>
        </pc:grpChg>
        <pc:grpChg chg="mod">
          <ac:chgData name="mstrafia khatun" userId="189048d5ed2f0766" providerId="LiveId" clId="{65E1DFB2-FB61-4E49-BFDC-21DA1EC94397}" dt="2025-10-25T16:12:13.904" v="61" actId="1076"/>
          <ac:grpSpMkLst>
            <pc:docMk/>
            <pc:sldMk cId="0" sldId="268"/>
            <ac:grpSpMk id="26" creationId="{8AD09947-3790-A6F2-988B-9C3D634666DA}"/>
          </ac:grpSpMkLst>
        </pc:grpChg>
        <pc:grpChg chg="mod">
          <ac:chgData name="mstrafia khatun" userId="189048d5ed2f0766" providerId="LiveId" clId="{65E1DFB2-FB61-4E49-BFDC-21DA1EC94397}" dt="2025-10-25T16:12:08.642" v="60" actId="1076"/>
          <ac:grpSpMkLst>
            <pc:docMk/>
            <pc:sldMk cId="0" sldId="268"/>
            <ac:grpSpMk id="27" creationId="{429EFA06-AFAC-2293-5A86-06D37691A8B7}"/>
          </ac:grpSpMkLst>
        </pc:grpChg>
        <pc:grpChg chg="del mod">
          <ac:chgData name="mstrafia khatun" userId="189048d5ed2f0766" providerId="LiveId" clId="{65E1DFB2-FB61-4E49-BFDC-21DA1EC94397}" dt="2025-10-25T16:12:00.939" v="59" actId="478"/>
          <ac:grpSpMkLst>
            <pc:docMk/>
            <pc:sldMk cId="0" sldId="268"/>
            <ac:grpSpMk id="29" creationId="{36320237-4803-451E-2DB2-6E551E02ED7F}"/>
          </ac:grpSpMkLst>
        </pc:grpChg>
        <pc:grpChg chg="add mod">
          <ac:chgData name="mstrafia khatun" userId="189048d5ed2f0766" providerId="LiveId" clId="{65E1DFB2-FB61-4E49-BFDC-21DA1EC94397}" dt="2025-10-25T16:09:39.923" v="36" actId="1076"/>
          <ac:grpSpMkLst>
            <pc:docMk/>
            <pc:sldMk cId="0" sldId="268"/>
            <ac:grpSpMk id="31" creationId="{33196F96-25B3-5A0B-2275-7463DBFAFA5E}"/>
          </ac:grpSpMkLst>
        </pc:grpChg>
        <pc:grpChg chg="add mod">
          <ac:chgData name="mstrafia khatun" userId="189048d5ed2f0766" providerId="LiveId" clId="{65E1DFB2-FB61-4E49-BFDC-21DA1EC94397}" dt="2025-10-25T16:29:21.271" v="460" actId="14100"/>
          <ac:grpSpMkLst>
            <pc:docMk/>
            <pc:sldMk cId="0" sldId="268"/>
            <ac:grpSpMk id="37" creationId="{ACAB6AFA-B1FF-DCFE-0D5E-655FFF8CA21F}"/>
          </ac:grpSpMkLst>
        </pc:grpChg>
        <pc:grpChg chg="add mod">
          <ac:chgData name="mstrafia khatun" userId="189048d5ed2f0766" providerId="LiveId" clId="{65E1DFB2-FB61-4E49-BFDC-21DA1EC94397}" dt="2025-10-25T16:13:43.897" v="69" actId="1076"/>
          <ac:grpSpMkLst>
            <pc:docMk/>
            <pc:sldMk cId="0" sldId="268"/>
            <ac:grpSpMk id="43" creationId="{45B172BC-5481-7440-6385-BBA6D9F8D8E7}"/>
          </ac:grpSpMkLst>
        </pc:grpChg>
      </pc:sldChg>
      <pc:sldChg chg="add">
        <pc:chgData name="mstrafia khatun" userId="189048d5ed2f0766" providerId="LiveId" clId="{65E1DFB2-FB61-4E49-BFDC-21DA1EC94397}" dt="2025-10-25T15:56:42.674" v="4"/>
        <pc:sldMkLst>
          <pc:docMk/>
          <pc:sldMk cId="0" sldId="269"/>
        </pc:sldMkLst>
      </pc:sldChg>
      <pc:sldChg chg="add">
        <pc:chgData name="mstrafia khatun" userId="189048d5ed2f0766" providerId="LiveId" clId="{65E1DFB2-FB61-4E49-BFDC-21DA1EC94397}" dt="2025-10-25T15:57:03.377" v="5"/>
        <pc:sldMkLst>
          <pc:docMk/>
          <pc:sldMk cId="0" sldId="270"/>
        </pc:sldMkLst>
      </pc:sldChg>
      <pc:sldChg chg="add">
        <pc:chgData name="mstrafia khatun" userId="189048d5ed2f0766" providerId="LiveId" clId="{65E1DFB2-FB61-4E49-BFDC-21DA1EC94397}" dt="2025-10-25T15:57:25.911" v="6"/>
        <pc:sldMkLst>
          <pc:docMk/>
          <pc:sldMk cId="0" sldId="271"/>
        </pc:sldMkLst>
      </pc:sldChg>
      <pc:sldChg chg="modSp add mod">
        <pc:chgData name="mstrafia khatun" userId="189048d5ed2f0766" providerId="LiveId" clId="{65E1DFB2-FB61-4E49-BFDC-21DA1EC94397}" dt="2025-10-26T02:57:30.369" v="758" actId="20577"/>
        <pc:sldMkLst>
          <pc:docMk/>
          <pc:sldMk cId="0" sldId="272"/>
        </pc:sldMkLst>
        <pc:spChg chg="mod">
          <ac:chgData name="mstrafia khatun" userId="189048d5ed2f0766" providerId="LiveId" clId="{65E1DFB2-FB61-4E49-BFDC-21DA1EC94397}" dt="2025-10-26T02:57:30.369" v="758" actId="20577"/>
          <ac:spMkLst>
            <pc:docMk/>
            <pc:sldMk cId="0" sldId="272"/>
            <ac:spMk id="12" creationId="{00000000-0000-0000-0000-000000000000}"/>
          </ac:spMkLst>
        </pc:spChg>
      </pc:sldChg>
      <pc:sldChg chg="add">
        <pc:chgData name="mstrafia khatun" userId="189048d5ed2f0766" providerId="LiveId" clId="{65E1DFB2-FB61-4E49-BFDC-21DA1EC94397}" dt="2025-10-25T15:58:09.923" v="8"/>
        <pc:sldMkLst>
          <pc:docMk/>
          <pc:sldMk cId="0" sldId="273"/>
        </pc:sldMkLst>
      </pc:sldChg>
      <pc:sldChg chg="add">
        <pc:chgData name="mstrafia khatun" userId="189048d5ed2f0766" providerId="LiveId" clId="{65E1DFB2-FB61-4E49-BFDC-21DA1EC94397}" dt="2025-10-25T15:59:01.182" v="9"/>
        <pc:sldMkLst>
          <pc:docMk/>
          <pc:sldMk cId="0" sldId="274"/>
        </pc:sldMkLst>
      </pc:sldChg>
      <pc:sldChg chg="addSp delSp modSp add mod">
        <pc:chgData name="mstrafia khatun" userId="189048d5ed2f0766" providerId="LiveId" clId="{65E1DFB2-FB61-4E49-BFDC-21DA1EC94397}" dt="2025-10-25T16:35:18.392" v="628" actId="478"/>
        <pc:sldMkLst>
          <pc:docMk/>
          <pc:sldMk cId="0" sldId="275"/>
        </pc:sldMkLst>
        <pc:spChg chg="add del mod">
          <ac:chgData name="mstrafia khatun" userId="189048d5ed2f0766" providerId="LiveId" clId="{65E1DFB2-FB61-4E49-BFDC-21DA1EC94397}" dt="2025-10-25T16:35:18.392" v="628" actId="478"/>
          <ac:spMkLst>
            <pc:docMk/>
            <pc:sldMk cId="0" sldId="275"/>
            <ac:spMk id="13" creationId="{D92DFBE9-36BF-B9E0-9F11-8FA86134230A}"/>
          </ac:spMkLst>
        </pc:spChg>
      </pc:sldChg>
      <pc:sldChg chg="modSp add mod">
        <pc:chgData name="mstrafia khatun" userId="189048d5ed2f0766" providerId="LiveId" clId="{65E1DFB2-FB61-4E49-BFDC-21DA1EC94397}" dt="2025-10-25T16:38:06.760" v="635" actId="1076"/>
        <pc:sldMkLst>
          <pc:docMk/>
          <pc:sldMk cId="1751060062" sldId="276"/>
        </pc:sldMkLst>
        <pc:spChg chg="mod">
          <ac:chgData name="mstrafia khatun" userId="189048d5ed2f0766" providerId="LiveId" clId="{65E1DFB2-FB61-4E49-BFDC-21DA1EC94397}" dt="2025-10-25T16:36:59.301" v="630" actId="1076"/>
          <ac:spMkLst>
            <pc:docMk/>
            <pc:sldMk cId="1751060062" sldId="276"/>
            <ac:spMk id="4" creationId="{00000000-0000-0000-0000-000000000000}"/>
          </ac:spMkLst>
        </pc:spChg>
        <pc:spChg chg="mod">
          <ac:chgData name="mstrafia khatun" userId="189048d5ed2f0766" providerId="LiveId" clId="{65E1DFB2-FB61-4E49-BFDC-21DA1EC94397}" dt="2025-10-25T16:38:06.760" v="635" actId="1076"/>
          <ac:spMkLst>
            <pc:docMk/>
            <pc:sldMk cId="1751060062" sldId="276"/>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114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2510195"/>
            <a:ext cx="7472839"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Artificial Intelligence Course</a:t>
            </a:r>
            <a:endParaRPr lang="en-US" sz="4450" dirty="0"/>
          </a:p>
        </p:txBody>
      </p:sp>
      <p:sp>
        <p:nvSpPr>
          <p:cNvPr id="4" name="Text 1"/>
          <p:cNvSpPr/>
          <p:nvPr/>
        </p:nvSpPr>
        <p:spPr>
          <a:xfrm>
            <a:off x="6280190" y="3559135"/>
            <a:ext cx="7556421" cy="453509"/>
          </a:xfrm>
          <a:prstGeom prst="rect">
            <a:avLst/>
          </a:prstGeom>
          <a:noFill/>
          <a:ln/>
        </p:spPr>
        <p:txBody>
          <a:bodyPr wrap="none" lIns="0" tIns="0" rIns="0" bIns="0" rtlCol="0" anchor="t"/>
          <a:lstStyle/>
          <a:p>
            <a:pPr marL="0" indent="0" algn="l">
              <a:lnSpc>
                <a:spcPts val="3550"/>
              </a:lnSpc>
              <a:buNone/>
            </a:pPr>
            <a:r>
              <a:rPr lang="en-US" sz="2200" dirty="0">
                <a:solidFill>
                  <a:srgbClr val="6F655D"/>
                </a:solidFill>
                <a:latin typeface="Public Sans" pitchFamily="34" charset="0"/>
                <a:ea typeface="Public Sans" pitchFamily="34" charset="-122"/>
                <a:cs typeface="Public Sans" pitchFamily="34" charset="-120"/>
              </a:rPr>
              <a:t>Foundations &amp; Fundamentals</a:t>
            </a:r>
            <a:endParaRPr lang="en-US" sz="2200" dirty="0"/>
          </a:p>
        </p:txBody>
      </p:sp>
      <p:sp>
        <p:nvSpPr>
          <p:cNvPr id="5" name="Text 2"/>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Welcome to an exploration of Artificial Intelligence—the transformative field reshaping how machines think, learn, and interact with the world. This course introduces core concepts that form the foundation of AI research and practice.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90870" y="1346124"/>
            <a:ext cx="3404830" cy="413504"/>
          </a:xfrm>
          <a:prstGeom prst="rect">
            <a:avLst/>
          </a:prstGeom>
          <a:noFill/>
          <a:ln/>
        </p:spPr>
        <p:txBody>
          <a:bodyPr wrap="none" lIns="0" tIns="0" rIns="0" bIns="0" rtlCol="0" anchor="t"/>
          <a:lstStyle/>
          <a:p>
            <a:pPr marL="0" indent="0" algn="l">
              <a:lnSpc>
                <a:spcPts val="3250"/>
              </a:lnSpc>
              <a:buNone/>
            </a:pPr>
            <a:r>
              <a:rPr lang="en-US" sz="2600" dirty="0">
                <a:solidFill>
                  <a:srgbClr val="4B6981"/>
                </a:solidFill>
                <a:latin typeface="Playfair Display Semi Bold" pitchFamily="34" charset="0"/>
                <a:ea typeface="Playfair Display Semi Bold" pitchFamily="34" charset="-122"/>
                <a:cs typeface="Playfair Display Semi Bold" pitchFamily="34" charset="-120"/>
              </a:rPr>
              <a:t>The N-Queen Problem</a:t>
            </a:r>
            <a:endParaRPr lang="en-US" sz="2600" dirty="0"/>
          </a:p>
        </p:txBody>
      </p:sp>
      <p:sp>
        <p:nvSpPr>
          <p:cNvPr id="3" name="Text 1"/>
          <p:cNvSpPr/>
          <p:nvPr/>
        </p:nvSpPr>
        <p:spPr>
          <a:xfrm>
            <a:off x="463153" y="2812716"/>
            <a:ext cx="1654493" cy="206812"/>
          </a:xfrm>
          <a:prstGeom prst="rect">
            <a:avLst/>
          </a:prstGeom>
          <a:noFill/>
          <a:ln/>
        </p:spPr>
        <p:txBody>
          <a:bodyPr wrap="none" lIns="0" tIns="0" rIns="0" bIns="0" rtlCol="0" anchor="t"/>
          <a:lstStyle/>
          <a:p>
            <a:pPr marL="0" indent="0" algn="l">
              <a:lnSpc>
                <a:spcPts val="1600"/>
              </a:lnSpc>
              <a:buNone/>
            </a:pPr>
            <a:r>
              <a:rPr lang="en-US" sz="2000" dirty="0">
                <a:solidFill>
                  <a:srgbClr val="4B6981"/>
                </a:solidFill>
                <a:latin typeface="Playfair Display Semi Bold" pitchFamily="34" charset="0"/>
                <a:ea typeface="Playfair Display Semi Bold" pitchFamily="34" charset="-122"/>
                <a:cs typeface="Playfair Display Semi Bold" pitchFamily="34" charset="-120"/>
              </a:rPr>
              <a:t>Problem Definition</a:t>
            </a:r>
            <a:endParaRPr lang="en-US" sz="2000" dirty="0"/>
          </a:p>
        </p:txBody>
      </p:sp>
      <p:sp>
        <p:nvSpPr>
          <p:cNvPr id="4" name="Text 2"/>
          <p:cNvSpPr/>
          <p:nvPr/>
        </p:nvSpPr>
        <p:spPr>
          <a:xfrm>
            <a:off x="455533" y="3378488"/>
            <a:ext cx="6690598" cy="695859"/>
          </a:xfrm>
          <a:prstGeom prst="rect">
            <a:avLst/>
          </a:prstGeom>
          <a:noFill/>
          <a:ln/>
        </p:spPr>
        <p:txBody>
          <a:bodyPr wrap="square" lIns="0" tIns="0" rIns="0" bIns="0" rtlCol="0" anchor="t"/>
          <a:lstStyle/>
          <a:p>
            <a:pPr marL="0" indent="0" algn="l">
              <a:lnSpc>
                <a:spcPts val="1650"/>
              </a:lnSpc>
              <a:buNone/>
            </a:pPr>
            <a:r>
              <a:rPr lang="en-US" dirty="0">
                <a:solidFill>
                  <a:srgbClr val="6F655D"/>
                </a:solidFill>
                <a:latin typeface="Public Sans" pitchFamily="34" charset="0"/>
                <a:ea typeface="Public Sans" pitchFamily="34" charset="-122"/>
                <a:cs typeface="Public Sans" pitchFamily="34" charset="-120"/>
              </a:rPr>
              <a:t>Place N queens on an N×N chessboard so that no two queens threaten each other. Queens can attack horizontally, vertically, and diagonally.</a:t>
            </a:r>
            <a:endParaRPr lang="en-US" dirty="0"/>
          </a:p>
        </p:txBody>
      </p:sp>
      <p:sp>
        <p:nvSpPr>
          <p:cNvPr id="5" name="Text 3"/>
          <p:cNvSpPr/>
          <p:nvPr/>
        </p:nvSpPr>
        <p:spPr>
          <a:xfrm>
            <a:off x="463153" y="4633231"/>
            <a:ext cx="1654493" cy="206812"/>
          </a:xfrm>
          <a:prstGeom prst="rect">
            <a:avLst/>
          </a:prstGeom>
          <a:noFill/>
          <a:ln/>
        </p:spPr>
        <p:txBody>
          <a:bodyPr wrap="none" lIns="0" tIns="0" rIns="0" bIns="0" rtlCol="0" anchor="t"/>
          <a:lstStyle/>
          <a:p>
            <a:pPr marL="0" indent="0" algn="l">
              <a:lnSpc>
                <a:spcPts val="1600"/>
              </a:lnSpc>
              <a:buNone/>
            </a:pPr>
            <a:r>
              <a:rPr lang="en-US" sz="2000" dirty="0">
                <a:solidFill>
                  <a:srgbClr val="4B6981"/>
                </a:solidFill>
                <a:latin typeface="Playfair Display Semi Bold" pitchFamily="34" charset="0"/>
                <a:ea typeface="Playfair Display Semi Bold" pitchFamily="34" charset="-122"/>
                <a:cs typeface="Playfair Display Semi Bold" pitchFamily="34" charset="-120"/>
              </a:rPr>
              <a:t>Why It Matters</a:t>
            </a:r>
            <a:endParaRPr lang="en-US" sz="2000" dirty="0"/>
          </a:p>
        </p:txBody>
      </p:sp>
      <p:sp>
        <p:nvSpPr>
          <p:cNvPr id="6" name="Text 4"/>
          <p:cNvSpPr/>
          <p:nvPr/>
        </p:nvSpPr>
        <p:spPr>
          <a:xfrm>
            <a:off x="463153" y="5126979"/>
            <a:ext cx="6690598" cy="666751"/>
          </a:xfrm>
          <a:prstGeom prst="rect">
            <a:avLst/>
          </a:prstGeom>
          <a:noFill/>
          <a:ln/>
        </p:spPr>
        <p:txBody>
          <a:bodyPr wrap="square" lIns="0" tIns="0" rIns="0" bIns="0" rtlCol="0" anchor="t"/>
          <a:lstStyle/>
          <a:p>
            <a:pPr marL="0" indent="0" algn="l">
              <a:lnSpc>
                <a:spcPts val="1650"/>
              </a:lnSpc>
              <a:buNone/>
            </a:pPr>
            <a:r>
              <a:rPr lang="en-US" dirty="0">
                <a:solidFill>
                  <a:srgbClr val="6F655D"/>
                </a:solidFill>
                <a:latin typeface="Public Sans" pitchFamily="34" charset="0"/>
                <a:ea typeface="Public Sans" pitchFamily="34" charset="-122"/>
                <a:cs typeface="Public Sans" pitchFamily="34" charset="-120"/>
              </a:rPr>
              <a:t>This classic problem demonstrates backtracking and constraint satisfaction—fundamental techniques in AI for solving complex combinatorial problems efficiently.</a:t>
            </a:r>
            <a:endParaRPr lang="en-US" dirty="0"/>
          </a:p>
        </p:txBody>
      </p:sp>
      <p:pic>
        <p:nvPicPr>
          <p:cNvPr id="7" name="Image 0" descr="preencoded.png"/>
          <p:cNvPicPr>
            <a:picLocks noChangeAspect="1"/>
          </p:cNvPicPr>
          <p:nvPr/>
        </p:nvPicPr>
        <p:blipFill>
          <a:blip r:embed="rId3"/>
          <a:stretch>
            <a:fillRect/>
          </a:stretch>
        </p:blipFill>
        <p:spPr>
          <a:xfrm>
            <a:off x="7484269" y="720232"/>
            <a:ext cx="6690598" cy="6690598"/>
          </a:xfrm>
          <a:prstGeom prst="rect">
            <a:avLst/>
          </a:prstGeom>
        </p:spPr>
      </p:pic>
      <p:sp>
        <p:nvSpPr>
          <p:cNvPr id="8" name="Text 5"/>
          <p:cNvSpPr/>
          <p:nvPr/>
        </p:nvSpPr>
        <p:spPr>
          <a:xfrm>
            <a:off x="463153" y="8162687"/>
            <a:ext cx="1654493" cy="206812"/>
          </a:xfrm>
          <a:prstGeom prst="rect">
            <a:avLst/>
          </a:prstGeom>
          <a:noFill/>
          <a:ln/>
        </p:spPr>
        <p:txBody>
          <a:bodyPr wrap="none" lIns="0" tIns="0" rIns="0" bIns="0" rtlCol="0" anchor="t"/>
          <a:lstStyle/>
          <a:p>
            <a:pPr marL="0" indent="0" algn="l">
              <a:lnSpc>
                <a:spcPts val="1600"/>
              </a:lnSpc>
              <a:buNone/>
            </a:pPr>
            <a:r>
              <a:rPr lang="en-US" sz="1300" dirty="0">
                <a:solidFill>
                  <a:srgbClr val="4B6981"/>
                </a:solidFill>
                <a:latin typeface="Playfair Display Semi Bold" pitchFamily="34" charset="0"/>
                <a:ea typeface="Playfair Display Semi Bold" pitchFamily="34" charset="-122"/>
                <a:cs typeface="Playfair Display Semi Bold" pitchFamily="34" charset="-120"/>
              </a:rPr>
              <a:t>Solution Approach</a:t>
            </a:r>
            <a:endParaRPr lang="en-US" sz="1300" dirty="0"/>
          </a:p>
        </p:txBody>
      </p:sp>
      <p:sp>
        <p:nvSpPr>
          <p:cNvPr id="9" name="Text 6"/>
          <p:cNvSpPr/>
          <p:nvPr/>
        </p:nvSpPr>
        <p:spPr>
          <a:xfrm>
            <a:off x="463153" y="8567976"/>
            <a:ext cx="132278" cy="165378"/>
          </a:xfrm>
          <a:prstGeom prst="rect">
            <a:avLst/>
          </a:prstGeom>
          <a:noFill/>
          <a:ln/>
        </p:spPr>
        <p:txBody>
          <a:bodyPr wrap="none" lIns="0" tIns="0" rIns="0" bIns="0" rtlCol="0" anchor="t"/>
          <a:lstStyle/>
          <a:p>
            <a:pPr marL="0" indent="0" algn="l">
              <a:lnSpc>
                <a:spcPts val="1650"/>
              </a:lnSpc>
              <a:buNone/>
            </a:pPr>
            <a:r>
              <a:rPr lang="en-US" sz="1000" dirty="0">
                <a:solidFill>
                  <a:srgbClr val="6F655D"/>
                </a:solidFill>
                <a:latin typeface="Playfair Display Light" pitchFamily="34" charset="0"/>
                <a:ea typeface="Playfair Display Light" pitchFamily="34" charset="-122"/>
                <a:cs typeface="Playfair Display Light" pitchFamily="34" charset="-120"/>
              </a:rPr>
              <a:t>01</a:t>
            </a:r>
            <a:endParaRPr lang="en-US" sz="1000" dirty="0"/>
          </a:p>
        </p:txBody>
      </p:sp>
      <p:sp>
        <p:nvSpPr>
          <p:cNvPr id="10" name="Shape 7"/>
          <p:cNvSpPr/>
          <p:nvPr/>
        </p:nvSpPr>
        <p:spPr>
          <a:xfrm>
            <a:off x="463153" y="8777526"/>
            <a:ext cx="4479846" cy="15240"/>
          </a:xfrm>
          <a:prstGeom prst="rect">
            <a:avLst/>
          </a:prstGeom>
          <a:solidFill>
            <a:srgbClr val="E1C2C2"/>
          </a:solidFill>
          <a:ln/>
        </p:spPr>
      </p:sp>
      <p:sp>
        <p:nvSpPr>
          <p:cNvPr id="11" name="Text 8"/>
          <p:cNvSpPr/>
          <p:nvPr/>
        </p:nvSpPr>
        <p:spPr>
          <a:xfrm>
            <a:off x="463153" y="8874085"/>
            <a:ext cx="1654493" cy="206812"/>
          </a:xfrm>
          <a:prstGeom prst="rect">
            <a:avLst/>
          </a:prstGeom>
          <a:noFill/>
          <a:ln/>
        </p:spPr>
        <p:txBody>
          <a:bodyPr wrap="none" lIns="0" tIns="0" rIns="0" bIns="0" rtlCol="0" anchor="t"/>
          <a:lstStyle/>
          <a:p>
            <a:pPr marL="0" indent="0" algn="l">
              <a:lnSpc>
                <a:spcPts val="1600"/>
              </a:lnSpc>
              <a:buNone/>
            </a:pPr>
            <a:r>
              <a:rPr lang="en-US" sz="1300" dirty="0">
                <a:solidFill>
                  <a:srgbClr val="6F655D"/>
                </a:solidFill>
                <a:latin typeface="Playfair Display Semi Bold" pitchFamily="34" charset="0"/>
                <a:ea typeface="Playfair Display Semi Bold" pitchFamily="34" charset="-122"/>
                <a:cs typeface="Playfair Display Semi Bold" pitchFamily="34" charset="-120"/>
              </a:rPr>
              <a:t>Place &amp; Check</a:t>
            </a:r>
            <a:endParaRPr lang="en-US" sz="1300" dirty="0"/>
          </a:p>
        </p:txBody>
      </p:sp>
      <p:sp>
        <p:nvSpPr>
          <p:cNvPr id="12" name="Text 9"/>
          <p:cNvSpPr/>
          <p:nvPr/>
        </p:nvSpPr>
        <p:spPr>
          <a:xfrm>
            <a:off x="463153" y="9160312"/>
            <a:ext cx="4479846" cy="423624"/>
          </a:xfrm>
          <a:prstGeom prst="rect">
            <a:avLst/>
          </a:prstGeom>
          <a:noFill/>
          <a:ln/>
        </p:spPr>
        <p:txBody>
          <a:bodyPr wrap="square" lIns="0" tIns="0" rIns="0" bIns="0" rtlCol="0" anchor="t"/>
          <a:lstStyle/>
          <a:p>
            <a:pPr marL="0" indent="0" algn="l">
              <a:lnSpc>
                <a:spcPts val="1650"/>
              </a:lnSpc>
              <a:buNone/>
            </a:pPr>
            <a:r>
              <a:rPr lang="en-US" sz="1000" dirty="0">
                <a:solidFill>
                  <a:srgbClr val="6F655D"/>
                </a:solidFill>
                <a:latin typeface="Public Sans" pitchFamily="34" charset="0"/>
                <a:ea typeface="Public Sans" pitchFamily="34" charset="-122"/>
                <a:cs typeface="Public Sans" pitchFamily="34" charset="-120"/>
              </a:rPr>
              <a:t>Position a queen on the board and verify it doesn't conflict with existing queens.</a:t>
            </a:r>
            <a:endParaRPr lang="en-US" sz="1000" dirty="0"/>
          </a:p>
        </p:txBody>
      </p:sp>
      <p:sp>
        <p:nvSpPr>
          <p:cNvPr id="13" name="Text 10"/>
          <p:cNvSpPr/>
          <p:nvPr/>
        </p:nvSpPr>
        <p:spPr>
          <a:xfrm>
            <a:off x="5075277" y="8567976"/>
            <a:ext cx="132278" cy="165378"/>
          </a:xfrm>
          <a:prstGeom prst="rect">
            <a:avLst/>
          </a:prstGeom>
          <a:noFill/>
          <a:ln/>
        </p:spPr>
        <p:txBody>
          <a:bodyPr wrap="none" lIns="0" tIns="0" rIns="0" bIns="0" rtlCol="0" anchor="t"/>
          <a:lstStyle/>
          <a:p>
            <a:pPr marL="0" indent="0" algn="l">
              <a:lnSpc>
                <a:spcPts val="1650"/>
              </a:lnSpc>
              <a:buNone/>
            </a:pPr>
            <a:r>
              <a:rPr lang="en-US" sz="1000" dirty="0">
                <a:solidFill>
                  <a:srgbClr val="6F655D"/>
                </a:solidFill>
                <a:latin typeface="Playfair Display Light" pitchFamily="34" charset="0"/>
                <a:ea typeface="Playfair Display Light" pitchFamily="34" charset="-122"/>
                <a:cs typeface="Playfair Display Light" pitchFamily="34" charset="-120"/>
              </a:rPr>
              <a:t>02</a:t>
            </a:r>
            <a:endParaRPr lang="en-US" sz="1000" dirty="0"/>
          </a:p>
        </p:txBody>
      </p:sp>
      <p:sp>
        <p:nvSpPr>
          <p:cNvPr id="14" name="Shape 11"/>
          <p:cNvSpPr/>
          <p:nvPr/>
        </p:nvSpPr>
        <p:spPr>
          <a:xfrm>
            <a:off x="5075277" y="8777526"/>
            <a:ext cx="4479846" cy="15240"/>
          </a:xfrm>
          <a:prstGeom prst="rect">
            <a:avLst/>
          </a:prstGeom>
          <a:solidFill>
            <a:srgbClr val="CCC4EC"/>
          </a:solidFill>
          <a:ln/>
        </p:spPr>
      </p:sp>
      <p:sp>
        <p:nvSpPr>
          <p:cNvPr id="15" name="Text 12"/>
          <p:cNvSpPr/>
          <p:nvPr/>
        </p:nvSpPr>
        <p:spPr>
          <a:xfrm>
            <a:off x="5075277" y="8874085"/>
            <a:ext cx="1654493" cy="206812"/>
          </a:xfrm>
          <a:prstGeom prst="rect">
            <a:avLst/>
          </a:prstGeom>
          <a:noFill/>
          <a:ln/>
        </p:spPr>
        <p:txBody>
          <a:bodyPr wrap="none" lIns="0" tIns="0" rIns="0" bIns="0" rtlCol="0" anchor="t"/>
          <a:lstStyle/>
          <a:p>
            <a:pPr marL="0" indent="0" algn="l">
              <a:lnSpc>
                <a:spcPts val="1600"/>
              </a:lnSpc>
              <a:buNone/>
            </a:pPr>
            <a:r>
              <a:rPr lang="en-US" sz="1300" dirty="0">
                <a:solidFill>
                  <a:srgbClr val="6F655D"/>
                </a:solidFill>
                <a:latin typeface="Playfair Display Semi Bold" pitchFamily="34" charset="0"/>
                <a:ea typeface="Playfair Display Semi Bold" pitchFamily="34" charset="-122"/>
                <a:cs typeface="Playfair Display Semi Bold" pitchFamily="34" charset="-120"/>
              </a:rPr>
              <a:t>Backtrack if Needed</a:t>
            </a:r>
            <a:endParaRPr lang="en-US" sz="1300" dirty="0"/>
          </a:p>
        </p:txBody>
      </p:sp>
      <p:sp>
        <p:nvSpPr>
          <p:cNvPr id="16" name="Text 13"/>
          <p:cNvSpPr/>
          <p:nvPr/>
        </p:nvSpPr>
        <p:spPr>
          <a:xfrm>
            <a:off x="5075277" y="9160312"/>
            <a:ext cx="4479846" cy="423624"/>
          </a:xfrm>
          <a:prstGeom prst="rect">
            <a:avLst/>
          </a:prstGeom>
          <a:noFill/>
          <a:ln/>
        </p:spPr>
        <p:txBody>
          <a:bodyPr wrap="square" lIns="0" tIns="0" rIns="0" bIns="0" rtlCol="0" anchor="t"/>
          <a:lstStyle/>
          <a:p>
            <a:pPr marL="0" indent="0" algn="l">
              <a:lnSpc>
                <a:spcPts val="1650"/>
              </a:lnSpc>
              <a:buNone/>
            </a:pPr>
            <a:r>
              <a:rPr lang="en-US" sz="1000" dirty="0">
                <a:solidFill>
                  <a:srgbClr val="6F655D"/>
                </a:solidFill>
                <a:latin typeface="Public Sans" pitchFamily="34" charset="0"/>
                <a:ea typeface="Public Sans" pitchFamily="34" charset="-122"/>
                <a:cs typeface="Public Sans" pitchFamily="34" charset="-120"/>
              </a:rPr>
              <a:t>If no valid position exists, remove the previous queen and try alternative placements.</a:t>
            </a:r>
            <a:endParaRPr lang="en-US" sz="1000" dirty="0"/>
          </a:p>
        </p:txBody>
      </p:sp>
      <p:sp>
        <p:nvSpPr>
          <p:cNvPr id="17" name="Text 14"/>
          <p:cNvSpPr/>
          <p:nvPr/>
        </p:nvSpPr>
        <p:spPr>
          <a:xfrm>
            <a:off x="9687401" y="8567976"/>
            <a:ext cx="132278" cy="165378"/>
          </a:xfrm>
          <a:prstGeom prst="rect">
            <a:avLst/>
          </a:prstGeom>
          <a:noFill/>
          <a:ln/>
        </p:spPr>
        <p:txBody>
          <a:bodyPr wrap="none" lIns="0" tIns="0" rIns="0" bIns="0" rtlCol="0" anchor="t"/>
          <a:lstStyle/>
          <a:p>
            <a:pPr marL="0" indent="0" algn="l">
              <a:lnSpc>
                <a:spcPts val="1650"/>
              </a:lnSpc>
              <a:buNone/>
            </a:pPr>
            <a:r>
              <a:rPr lang="en-US" sz="1000" dirty="0">
                <a:solidFill>
                  <a:srgbClr val="6F655D"/>
                </a:solidFill>
                <a:latin typeface="Playfair Display Light" pitchFamily="34" charset="0"/>
                <a:ea typeface="Playfair Display Light" pitchFamily="34" charset="-122"/>
                <a:cs typeface="Playfair Display Light" pitchFamily="34" charset="-120"/>
              </a:rPr>
              <a:t>03</a:t>
            </a:r>
            <a:endParaRPr lang="en-US" sz="1000" dirty="0"/>
          </a:p>
        </p:txBody>
      </p:sp>
      <p:sp>
        <p:nvSpPr>
          <p:cNvPr id="18" name="Shape 15"/>
          <p:cNvSpPr/>
          <p:nvPr/>
        </p:nvSpPr>
        <p:spPr>
          <a:xfrm>
            <a:off x="9687401" y="8777526"/>
            <a:ext cx="4479846" cy="15240"/>
          </a:xfrm>
          <a:prstGeom prst="rect">
            <a:avLst/>
          </a:prstGeom>
          <a:solidFill>
            <a:srgbClr val="B4DAE4"/>
          </a:solidFill>
          <a:ln/>
        </p:spPr>
      </p:sp>
      <p:sp>
        <p:nvSpPr>
          <p:cNvPr id="19" name="Text 16"/>
          <p:cNvSpPr/>
          <p:nvPr/>
        </p:nvSpPr>
        <p:spPr>
          <a:xfrm>
            <a:off x="9687401" y="8874085"/>
            <a:ext cx="1763792" cy="206812"/>
          </a:xfrm>
          <a:prstGeom prst="rect">
            <a:avLst/>
          </a:prstGeom>
          <a:noFill/>
          <a:ln/>
        </p:spPr>
        <p:txBody>
          <a:bodyPr wrap="none" lIns="0" tIns="0" rIns="0" bIns="0" rtlCol="0" anchor="t"/>
          <a:lstStyle/>
          <a:p>
            <a:pPr marL="0" indent="0" algn="l">
              <a:lnSpc>
                <a:spcPts val="1600"/>
              </a:lnSpc>
              <a:buNone/>
            </a:pPr>
            <a:r>
              <a:rPr lang="en-US" sz="1300" dirty="0">
                <a:solidFill>
                  <a:srgbClr val="6F655D"/>
                </a:solidFill>
                <a:latin typeface="Playfair Display Semi Bold" pitchFamily="34" charset="0"/>
                <a:ea typeface="Playfair Display Semi Bold" pitchFamily="34" charset="-122"/>
                <a:cs typeface="Playfair Display Semi Bold" pitchFamily="34" charset="-120"/>
              </a:rPr>
              <a:t>Repeat &amp; Find Solution</a:t>
            </a:r>
            <a:endParaRPr lang="en-US" sz="1300" dirty="0"/>
          </a:p>
        </p:txBody>
      </p:sp>
      <p:sp>
        <p:nvSpPr>
          <p:cNvPr id="20" name="Text 17"/>
          <p:cNvSpPr/>
          <p:nvPr/>
        </p:nvSpPr>
        <p:spPr>
          <a:xfrm>
            <a:off x="9687401" y="9160312"/>
            <a:ext cx="4479846" cy="423624"/>
          </a:xfrm>
          <a:prstGeom prst="rect">
            <a:avLst/>
          </a:prstGeom>
          <a:noFill/>
          <a:ln/>
        </p:spPr>
        <p:txBody>
          <a:bodyPr wrap="square" lIns="0" tIns="0" rIns="0" bIns="0" rtlCol="0" anchor="t"/>
          <a:lstStyle/>
          <a:p>
            <a:pPr marL="0" indent="0" algn="l">
              <a:lnSpc>
                <a:spcPts val="1650"/>
              </a:lnSpc>
              <a:buNone/>
            </a:pPr>
            <a:r>
              <a:rPr lang="en-US" sz="1000" dirty="0">
                <a:solidFill>
                  <a:srgbClr val="6F655D"/>
                </a:solidFill>
                <a:latin typeface="Public Sans" pitchFamily="34" charset="0"/>
                <a:ea typeface="Public Sans" pitchFamily="34" charset="-122"/>
                <a:cs typeface="Public Sans" pitchFamily="34" charset="-120"/>
              </a:rPr>
              <a:t>Continue until all N queens are safely placed or all possibilities are exhausted.</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0883"/>
          </a:xfrm>
          <a:prstGeom prst="rect">
            <a:avLst/>
          </a:prstGeom>
        </p:spPr>
      </p:pic>
      <p:sp>
        <p:nvSpPr>
          <p:cNvPr id="3" name="Text 0"/>
          <p:cNvSpPr/>
          <p:nvPr/>
        </p:nvSpPr>
        <p:spPr>
          <a:xfrm>
            <a:off x="474860" y="362419"/>
            <a:ext cx="4519851" cy="522922"/>
          </a:xfrm>
          <a:prstGeom prst="rect">
            <a:avLst/>
          </a:prstGeom>
          <a:noFill/>
          <a:ln/>
        </p:spPr>
        <p:txBody>
          <a:bodyPr wrap="none" lIns="0" tIns="0" rIns="0" bIns="0" rtlCol="0" anchor="t"/>
          <a:lstStyle/>
          <a:p>
            <a:pPr marL="0" indent="0" algn="l">
              <a:lnSpc>
                <a:spcPts val="4100"/>
              </a:lnSpc>
              <a:buNone/>
            </a:pPr>
            <a:r>
              <a:rPr lang="en-US" sz="3250" dirty="0">
                <a:solidFill>
                  <a:srgbClr val="4B6981"/>
                </a:solidFill>
                <a:latin typeface="Playfair Display Semi Bold" pitchFamily="34" charset="0"/>
                <a:ea typeface="Playfair Display Semi Bold" pitchFamily="34" charset="-122"/>
                <a:cs typeface="Playfair Display Semi Bold" pitchFamily="34" charset="-120"/>
              </a:rPr>
              <a:t>Search Algorithms in AI</a:t>
            </a:r>
            <a:endParaRPr lang="en-US" sz="3250" dirty="0"/>
          </a:p>
        </p:txBody>
      </p:sp>
      <p:grpSp>
        <p:nvGrpSpPr>
          <p:cNvPr id="25" name="Group 24">
            <a:extLst>
              <a:ext uri="{FF2B5EF4-FFF2-40B4-BE49-F238E27FC236}">
                <a16:creationId xmlns:a16="http://schemas.microsoft.com/office/drawing/2014/main" id="{3299B642-715F-6D2E-EC1F-FFE790AF7112}"/>
              </a:ext>
            </a:extLst>
          </p:cNvPr>
          <p:cNvGrpSpPr/>
          <p:nvPr/>
        </p:nvGrpSpPr>
        <p:grpSpPr>
          <a:xfrm>
            <a:off x="7409058" y="3757255"/>
            <a:ext cx="6539389" cy="1875576"/>
            <a:chOff x="585668" y="3912394"/>
            <a:chExt cx="6645831" cy="1779627"/>
          </a:xfrm>
        </p:grpSpPr>
        <p:sp>
          <p:nvSpPr>
            <p:cNvPr id="5" name="Shape 2"/>
            <p:cNvSpPr/>
            <p:nvPr/>
          </p:nvSpPr>
          <p:spPr>
            <a:xfrm>
              <a:off x="585668" y="3912394"/>
              <a:ext cx="6645831" cy="1779627"/>
            </a:xfrm>
            <a:prstGeom prst="roundRect">
              <a:avLst>
                <a:gd name="adj" fmla="val 3950"/>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6" name="Shape 3"/>
            <p:cNvSpPr/>
            <p:nvPr/>
          </p:nvSpPr>
          <p:spPr>
            <a:xfrm>
              <a:off x="585668" y="3968050"/>
              <a:ext cx="6600111" cy="501968"/>
            </a:xfrm>
            <a:prstGeom prst="roundRect">
              <a:avLst>
                <a:gd name="adj" fmla="val 8538"/>
              </a:avLst>
            </a:prstGeom>
            <a:solidFill>
              <a:srgbClr val="E1C2C2">
                <a:alpha val="50000"/>
              </a:srgbClr>
            </a:solidFill>
            <a:ln/>
            <a:effectLst>
              <a:outerShdw dist="15240" dir="2700000" algn="bl" rotWithShape="0">
                <a:srgbClr val="C7A8A8">
                  <a:alpha val="100000"/>
                </a:srgbClr>
              </a:outerShdw>
            </a:effectLst>
          </p:spPr>
        </p:sp>
        <p:sp>
          <p:nvSpPr>
            <p:cNvPr id="7" name="Text 4"/>
            <p:cNvSpPr/>
            <p:nvPr/>
          </p:nvSpPr>
          <p:spPr>
            <a:xfrm>
              <a:off x="3783092" y="402550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rPr>
                <a:t>4</a:t>
              </a:r>
              <a:endParaRPr lang="en-US" sz="1950" dirty="0"/>
            </a:p>
          </p:txBody>
        </p:sp>
        <p:sp>
          <p:nvSpPr>
            <p:cNvPr id="8" name="Text 5"/>
            <p:cNvSpPr/>
            <p:nvPr/>
          </p:nvSpPr>
          <p:spPr>
            <a:xfrm>
              <a:off x="775811" y="4604504"/>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Best First Search</a:t>
              </a:r>
              <a:endParaRPr lang="en-US" b="1" dirty="0"/>
            </a:p>
          </p:txBody>
        </p:sp>
        <p:sp>
          <p:nvSpPr>
            <p:cNvPr id="9" name="Text 6"/>
            <p:cNvSpPr/>
            <p:nvPr/>
          </p:nvSpPr>
          <p:spPr>
            <a:xfrm>
              <a:off x="775811" y="4966335"/>
              <a:ext cx="6265545" cy="535543"/>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Expands the most promising node based on a heuristic evaluation function, balancing exploration with guidance.</a:t>
              </a:r>
              <a:endParaRPr lang="en-US" sz="1600" dirty="0"/>
            </a:p>
          </p:txBody>
        </p:sp>
      </p:grpSp>
      <p:grpSp>
        <p:nvGrpSpPr>
          <p:cNvPr id="26" name="Group 25">
            <a:extLst>
              <a:ext uri="{FF2B5EF4-FFF2-40B4-BE49-F238E27FC236}">
                <a16:creationId xmlns:a16="http://schemas.microsoft.com/office/drawing/2014/main" id="{8AD09947-3790-A6F2-988B-9C3D634666DA}"/>
              </a:ext>
            </a:extLst>
          </p:cNvPr>
          <p:cNvGrpSpPr/>
          <p:nvPr/>
        </p:nvGrpSpPr>
        <p:grpSpPr>
          <a:xfrm>
            <a:off x="489384" y="6077391"/>
            <a:ext cx="6539508" cy="1827294"/>
            <a:chOff x="7398782" y="3912394"/>
            <a:chExt cx="6645950" cy="1779627"/>
          </a:xfrm>
        </p:grpSpPr>
        <p:sp>
          <p:nvSpPr>
            <p:cNvPr id="10" name="Shape 7"/>
            <p:cNvSpPr/>
            <p:nvPr/>
          </p:nvSpPr>
          <p:spPr>
            <a:xfrm>
              <a:off x="7398782" y="3912394"/>
              <a:ext cx="6645950" cy="1779627"/>
            </a:xfrm>
            <a:prstGeom prst="roundRect">
              <a:avLst>
                <a:gd name="adj" fmla="val 3950"/>
              </a:avLst>
            </a:prstGeom>
            <a:solidFill>
              <a:srgbClr val="FFFAF6"/>
            </a:solidFill>
            <a:ln w="22860">
              <a:solidFill>
                <a:srgbClr val="CCC4EC"/>
              </a:solidFill>
              <a:prstDash val="solid"/>
            </a:ln>
            <a:effectLst>
              <a:outerShdw dist="15240" dir="2700000" algn="bl" rotWithShape="0">
                <a:srgbClr val="CCC4EC">
                  <a:alpha val="100000"/>
                </a:srgbClr>
              </a:outerShdw>
            </a:effectLst>
          </p:spPr>
        </p:sp>
        <p:sp>
          <p:nvSpPr>
            <p:cNvPr id="11" name="Shape 8"/>
            <p:cNvSpPr/>
            <p:nvPr/>
          </p:nvSpPr>
          <p:spPr>
            <a:xfrm>
              <a:off x="7421642" y="3935254"/>
              <a:ext cx="6600230" cy="501968"/>
            </a:xfrm>
            <a:prstGeom prst="roundRect">
              <a:avLst>
                <a:gd name="adj" fmla="val 8538"/>
              </a:avLst>
            </a:prstGeom>
            <a:solidFill>
              <a:srgbClr val="CCC4EC">
                <a:alpha val="50000"/>
              </a:srgbClr>
            </a:solidFill>
            <a:ln/>
            <a:effectLst>
              <a:outerShdw dist="15240" dir="2700000" algn="bl" rotWithShape="0">
                <a:srgbClr val="B2AAD2">
                  <a:alpha val="100000"/>
                </a:srgbClr>
              </a:outerShdw>
            </a:effectLst>
          </p:spPr>
          <p:txBody>
            <a:bodyPr/>
            <a:lstStyle/>
            <a:p>
              <a:endParaRPr lang="en-US" dirty="0"/>
            </a:p>
          </p:txBody>
        </p:sp>
        <p:sp>
          <p:nvSpPr>
            <p:cNvPr id="12" name="Text 9"/>
            <p:cNvSpPr/>
            <p:nvPr/>
          </p:nvSpPr>
          <p:spPr>
            <a:xfrm>
              <a:off x="10596205" y="402550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rPr>
                <a:t>5</a:t>
              </a:r>
              <a:endParaRPr lang="en-US" sz="1950" dirty="0"/>
            </a:p>
          </p:txBody>
        </p:sp>
        <p:sp>
          <p:nvSpPr>
            <p:cNvPr id="13" name="Text 10"/>
            <p:cNvSpPr/>
            <p:nvPr/>
          </p:nvSpPr>
          <p:spPr>
            <a:xfrm>
              <a:off x="7588925" y="4604504"/>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Beam Search</a:t>
              </a:r>
              <a:endParaRPr lang="en-US" b="1" dirty="0"/>
            </a:p>
          </p:txBody>
        </p:sp>
        <p:sp>
          <p:nvSpPr>
            <p:cNvPr id="14" name="Text 11"/>
            <p:cNvSpPr/>
            <p:nvPr/>
          </p:nvSpPr>
          <p:spPr>
            <a:xfrm>
              <a:off x="7588925" y="4966335"/>
              <a:ext cx="6265664" cy="535543"/>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Maintains only the top-K best nodes at each level, reducing memory while trading completeness for efficiency</a:t>
              </a:r>
              <a:r>
                <a:rPr lang="en-US" sz="1300" dirty="0">
                  <a:solidFill>
                    <a:srgbClr val="6F655D"/>
                  </a:solidFill>
                  <a:latin typeface="Public Sans" pitchFamily="34" charset="0"/>
                  <a:ea typeface="Public Sans" pitchFamily="34" charset="-122"/>
                  <a:cs typeface="Public Sans" pitchFamily="34" charset="-120"/>
                </a:rPr>
                <a:t>.</a:t>
              </a:r>
              <a:endParaRPr lang="en-US" sz="1300" dirty="0"/>
            </a:p>
          </p:txBody>
        </p:sp>
      </p:grpSp>
      <p:grpSp>
        <p:nvGrpSpPr>
          <p:cNvPr id="27" name="Group 26">
            <a:extLst>
              <a:ext uri="{FF2B5EF4-FFF2-40B4-BE49-F238E27FC236}">
                <a16:creationId xmlns:a16="http://schemas.microsoft.com/office/drawing/2014/main" id="{429EFA06-AFAC-2293-5A86-06D37691A8B7}"/>
              </a:ext>
            </a:extLst>
          </p:cNvPr>
          <p:cNvGrpSpPr/>
          <p:nvPr/>
        </p:nvGrpSpPr>
        <p:grpSpPr>
          <a:xfrm>
            <a:off x="7447991" y="5966931"/>
            <a:ext cx="6539389" cy="1737946"/>
            <a:chOff x="585668" y="5859304"/>
            <a:chExt cx="6645831" cy="1779627"/>
          </a:xfrm>
        </p:grpSpPr>
        <p:sp>
          <p:nvSpPr>
            <p:cNvPr id="15" name="Shape 12"/>
            <p:cNvSpPr/>
            <p:nvPr/>
          </p:nvSpPr>
          <p:spPr>
            <a:xfrm>
              <a:off x="585668" y="5859304"/>
              <a:ext cx="6645831" cy="1779627"/>
            </a:xfrm>
            <a:prstGeom prst="roundRect">
              <a:avLst>
                <a:gd name="adj" fmla="val 3950"/>
              </a:avLst>
            </a:prstGeom>
            <a:solidFill>
              <a:srgbClr val="FFFAF6"/>
            </a:solidFill>
            <a:ln w="22860">
              <a:solidFill>
                <a:srgbClr val="B4DAE4"/>
              </a:solidFill>
              <a:prstDash val="solid"/>
            </a:ln>
            <a:effectLst>
              <a:outerShdw dist="15240" dir="2700000" algn="bl" rotWithShape="0">
                <a:srgbClr val="B4DAE4">
                  <a:alpha val="100000"/>
                </a:srgbClr>
              </a:outerShdw>
            </a:effectLst>
          </p:spPr>
        </p:sp>
        <p:sp>
          <p:nvSpPr>
            <p:cNvPr id="16" name="Shape 13"/>
            <p:cNvSpPr/>
            <p:nvPr/>
          </p:nvSpPr>
          <p:spPr>
            <a:xfrm>
              <a:off x="608528" y="5882164"/>
              <a:ext cx="6600111" cy="501968"/>
            </a:xfrm>
            <a:prstGeom prst="roundRect">
              <a:avLst>
                <a:gd name="adj" fmla="val 8538"/>
              </a:avLst>
            </a:prstGeom>
            <a:solidFill>
              <a:srgbClr val="B4DAE4">
                <a:alpha val="50000"/>
              </a:srgbClr>
            </a:solidFill>
            <a:ln/>
            <a:effectLst>
              <a:outerShdw dist="15240" dir="2700000" algn="bl" rotWithShape="0">
                <a:srgbClr val="9AC0CA">
                  <a:alpha val="100000"/>
                </a:srgbClr>
              </a:outerShdw>
            </a:effectLst>
          </p:spPr>
        </p:sp>
        <p:sp>
          <p:nvSpPr>
            <p:cNvPr id="17" name="Text 14"/>
            <p:cNvSpPr/>
            <p:nvPr/>
          </p:nvSpPr>
          <p:spPr>
            <a:xfrm>
              <a:off x="3783092" y="597241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rPr>
                <a:t>6</a:t>
              </a:r>
              <a:endParaRPr lang="en-US" sz="1950" dirty="0"/>
            </a:p>
          </p:txBody>
        </p:sp>
        <p:sp>
          <p:nvSpPr>
            <p:cNvPr id="18" name="Text 15"/>
            <p:cNvSpPr/>
            <p:nvPr/>
          </p:nvSpPr>
          <p:spPr>
            <a:xfrm>
              <a:off x="775811" y="6458897"/>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A* Search</a:t>
              </a:r>
              <a:endParaRPr lang="en-US" b="1" dirty="0"/>
            </a:p>
          </p:txBody>
        </p:sp>
        <p:sp>
          <p:nvSpPr>
            <p:cNvPr id="19" name="Text 16"/>
            <p:cNvSpPr/>
            <p:nvPr/>
          </p:nvSpPr>
          <p:spPr>
            <a:xfrm>
              <a:off x="775810" y="6795123"/>
              <a:ext cx="6265545" cy="535543"/>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Combines actual cost and heuristic estimate (f = g + h). </a:t>
              </a:r>
              <a:r>
                <a:rPr lang="en-US" sz="1600" b="1" dirty="0">
                  <a:solidFill>
                    <a:srgbClr val="6F655D"/>
                  </a:solidFill>
                  <a:latin typeface="Public Sans" pitchFamily="34" charset="0"/>
                  <a:ea typeface="Public Sans" pitchFamily="34" charset="-122"/>
                  <a:cs typeface="Public Sans" pitchFamily="34" charset="-120"/>
                </a:rPr>
                <a:t>Admissible heuristic</a:t>
              </a:r>
              <a:r>
                <a:rPr lang="en-US" sz="1600" dirty="0">
                  <a:solidFill>
                    <a:srgbClr val="6F655D"/>
                  </a:solidFill>
                  <a:latin typeface="Public Sans" pitchFamily="34" charset="0"/>
                  <a:ea typeface="Public Sans" pitchFamily="34" charset="-122"/>
                  <a:cs typeface="Public Sans" pitchFamily="34" charset="-120"/>
                </a:rPr>
                <a:t> guarantees optimal solutions when h never overestimates true cost.</a:t>
              </a:r>
              <a:endParaRPr lang="en-US" sz="1600" dirty="0"/>
            </a:p>
          </p:txBody>
        </p:sp>
      </p:grpSp>
      <p:grpSp>
        <p:nvGrpSpPr>
          <p:cNvPr id="31" name="Group 30">
            <a:extLst>
              <a:ext uri="{FF2B5EF4-FFF2-40B4-BE49-F238E27FC236}">
                <a16:creationId xmlns:a16="http://schemas.microsoft.com/office/drawing/2014/main" id="{33196F96-25B3-5A0B-2275-7463DBFAFA5E}"/>
              </a:ext>
            </a:extLst>
          </p:cNvPr>
          <p:cNvGrpSpPr/>
          <p:nvPr/>
        </p:nvGrpSpPr>
        <p:grpSpPr>
          <a:xfrm>
            <a:off x="474860" y="1577241"/>
            <a:ext cx="6539389" cy="1843990"/>
            <a:chOff x="570910" y="3959891"/>
            <a:chExt cx="6645831" cy="1795887"/>
          </a:xfrm>
        </p:grpSpPr>
        <p:sp>
          <p:nvSpPr>
            <p:cNvPr id="32" name="Shape 2">
              <a:extLst>
                <a:ext uri="{FF2B5EF4-FFF2-40B4-BE49-F238E27FC236}">
                  <a16:creationId xmlns:a16="http://schemas.microsoft.com/office/drawing/2014/main" id="{741A8738-5CE6-74CF-6A46-B4524D3FB5F6}"/>
                </a:ext>
              </a:extLst>
            </p:cNvPr>
            <p:cNvSpPr/>
            <p:nvPr/>
          </p:nvSpPr>
          <p:spPr>
            <a:xfrm>
              <a:off x="570910" y="3976151"/>
              <a:ext cx="6645831" cy="1779627"/>
            </a:xfrm>
            <a:prstGeom prst="roundRect">
              <a:avLst>
                <a:gd name="adj" fmla="val 3950"/>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33" name="Shape 3">
              <a:extLst>
                <a:ext uri="{FF2B5EF4-FFF2-40B4-BE49-F238E27FC236}">
                  <a16:creationId xmlns:a16="http://schemas.microsoft.com/office/drawing/2014/main" id="{AE8DA865-8BBF-14FD-D854-6BE2EC056304}"/>
                </a:ext>
              </a:extLst>
            </p:cNvPr>
            <p:cNvSpPr/>
            <p:nvPr/>
          </p:nvSpPr>
          <p:spPr>
            <a:xfrm>
              <a:off x="608528" y="3959891"/>
              <a:ext cx="6600111" cy="501968"/>
            </a:xfrm>
            <a:prstGeom prst="roundRect">
              <a:avLst>
                <a:gd name="adj" fmla="val 8538"/>
              </a:avLst>
            </a:prstGeom>
            <a:solidFill>
              <a:srgbClr val="E1C2C2">
                <a:alpha val="50000"/>
              </a:srgbClr>
            </a:solidFill>
            <a:ln/>
            <a:effectLst>
              <a:outerShdw dist="15240" dir="2700000" algn="bl" rotWithShape="0">
                <a:srgbClr val="C7A8A8">
                  <a:alpha val="100000"/>
                </a:srgbClr>
              </a:outerShdw>
            </a:effectLst>
          </p:spPr>
        </p:sp>
        <p:sp>
          <p:nvSpPr>
            <p:cNvPr id="34" name="Text 4">
              <a:extLst>
                <a:ext uri="{FF2B5EF4-FFF2-40B4-BE49-F238E27FC236}">
                  <a16:creationId xmlns:a16="http://schemas.microsoft.com/office/drawing/2014/main" id="{8E750B0E-FEB6-B4BB-0655-9A1670DEBA2E}"/>
                </a:ext>
              </a:extLst>
            </p:cNvPr>
            <p:cNvSpPr/>
            <p:nvPr/>
          </p:nvSpPr>
          <p:spPr>
            <a:xfrm>
              <a:off x="3783092" y="402550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1950" dirty="0"/>
            </a:p>
          </p:txBody>
        </p:sp>
        <p:sp>
          <p:nvSpPr>
            <p:cNvPr id="35" name="Text 5">
              <a:extLst>
                <a:ext uri="{FF2B5EF4-FFF2-40B4-BE49-F238E27FC236}">
                  <a16:creationId xmlns:a16="http://schemas.microsoft.com/office/drawing/2014/main" id="{F374D246-9596-3324-9DFF-AD44D30DB8C7}"/>
                </a:ext>
              </a:extLst>
            </p:cNvPr>
            <p:cNvSpPr/>
            <p:nvPr/>
          </p:nvSpPr>
          <p:spPr>
            <a:xfrm>
              <a:off x="775811" y="4604504"/>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Breadth First Search (BFS)</a:t>
              </a:r>
              <a:endParaRPr lang="en-US" b="1" dirty="0"/>
            </a:p>
          </p:txBody>
        </p:sp>
        <p:sp>
          <p:nvSpPr>
            <p:cNvPr id="36" name="Text 6">
              <a:extLst>
                <a:ext uri="{FF2B5EF4-FFF2-40B4-BE49-F238E27FC236}">
                  <a16:creationId xmlns:a16="http://schemas.microsoft.com/office/drawing/2014/main" id="{249E8A53-961C-BA51-FB5C-1A592F4D316C}"/>
                </a:ext>
              </a:extLst>
            </p:cNvPr>
            <p:cNvSpPr/>
            <p:nvPr/>
          </p:nvSpPr>
          <p:spPr>
            <a:xfrm>
              <a:off x="775811" y="4966335"/>
              <a:ext cx="6265545" cy="535543"/>
            </a:xfrm>
            <a:prstGeom prst="rect">
              <a:avLst/>
            </a:prstGeom>
            <a:noFill/>
            <a:ln/>
          </p:spPr>
          <p:txBody>
            <a:bodyPr wrap="square" lIns="0" tIns="0" rIns="0" bIns="0" rtlCol="0" anchor="t"/>
            <a:lstStyle/>
            <a:p>
              <a:pPr>
                <a:lnSpc>
                  <a:spcPts val="2100"/>
                </a:lnSpc>
              </a:pPr>
              <a:r>
                <a:rPr lang="en-US" sz="1600" dirty="0">
                  <a:solidFill>
                    <a:srgbClr val="6F655D"/>
                  </a:solidFill>
                  <a:latin typeface="Public Sans" pitchFamily="34" charset="0"/>
                  <a:ea typeface="Public Sans" pitchFamily="34" charset="-122"/>
                  <a:cs typeface="Public Sans" pitchFamily="34" charset="-120"/>
                </a:rPr>
                <a:t>Explores all nodes at the current depth level before moving to the next, ensuring the shortest path in terms of number of edges.</a:t>
              </a:r>
              <a:endParaRPr lang="en-US" sz="1600" dirty="0">
                <a:latin typeface="Public Sans" panose="020B0604020202020204" charset="0"/>
              </a:endParaRPr>
            </a:p>
          </p:txBody>
        </p:sp>
      </p:grpSp>
      <p:grpSp>
        <p:nvGrpSpPr>
          <p:cNvPr id="37" name="Group 36">
            <a:extLst>
              <a:ext uri="{FF2B5EF4-FFF2-40B4-BE49-F238E27FC236}">
                <a16:creationId xmlns:a16="http://schemas.microsoft.com/office/drawing/2014/main" id="{ACAB6AFA-B1FF-DCFE-0D5E-655FFF8CA21F}"/>
              </a:ext>
            </a:extLst>
          </p:cNvPr>
          <p:cNvGrpSpPr/>
          <p:nvPr/>
        </p:nvGrpSpPr>
        <p:grpSpPr>
          <a:xfrm>
            <a:off x="7372276" y="1550599"/>
            <a:ext cx="6539389" cy="1964267"/>
            <a:chOff x="585668" y="3912394"/>
            <a:chExt cx="6645831" cy="1779627"/>
          </a:xfrm>
        </p:grpSpPr>
        <p:sp>
          <p:nvSpPr>
            <p:cNvPr id="38" name="Shape 2">
              <a:extLst>
                <a:ext uri="{FF2B5EF4-FFF2-40B4-BE49-F238E27FC236}">
                  <a16:creationId xmlns:a16="http://schemas.microsoft.com/office/drawing/2014/main" id="{C191DE10-770C-3F96-93CD-E5E0F6315DEE}"/>
                </a:ext>
              </a:extLst>
            </p:cNvPr>
            <p:cNvSpPr/>
            <p:nvPr/>
          </p:nvSpPr>
          <p:spPr>
            <a:xfrm>
              <a:off x="585668" y="3912394"/>
              <a:ext cx="6645831" cy="1779627"/>
            </a:xfrm>
            <a:prstGeom prst="roundRect">
              <a:avLst>
                <a:gd name="adj" fmla="val 3950"/>
              </a:avLst>
            </a:prstGeom>
            <a:solidFill>
              <a:srgbClr val="FFFAF6"/>
            </a:solidFill>
            <a:ln w="22860">
              <a:solidFill>
                <a:srgbClr val="E1C2C2"/>
              </a:solidFill>
              <a:prstDash val="solid"/>
            </a:ln>
            <a:effectLst>
              <a:outerShdw dist="15240" dir="2700000" algn="bl" rotWithShape="0">
                <a:srgbClr val="E1C2C2">
                  <a:alpha val="100000"/>
                </a:srgbClr>
              </a:outerShdw>
            </a:effectLst>
          </p:spPr>
        </p:sp>
        <p:sp>
          <p:nvSpPr>
            <p:cNvPr id="39" name="Shape 3">
              <a:extLst>
                <a:ext uri="{FF2B5EF4-FFF2-40B4-BE49-F238E27FC236}">
                  <a16:creationId xmlns:a16="http://schemas.microsoft.com/office/drawing/2014/main" id="{525BFFE4-D456-283B-C0A8-5A3375D3BD17}"/>
                </a:ext>
              </a:extLst>
            </p:cNvPr>
            <p:cNvSpPr/>
            <p:nvPr/>
          </p:nvSpPr>
          <p:spPr>
            <a:xfrm>
              <a:off x="608528" y="3959891"/>
              <a:ext cx="6600111" cy="501968"/>
            </a:xfrm>
            <a:prstGeom prst="roundRect">
              <a:avLst>
                <a:gd name="adj" fmla="val 8538"/>
              </a:avLst>
            </a:prstGeom>
            <a:solidFill>
              <a:schemeClr val="accent3">
                <a:lumMod val="75000"/>
                <a:alpha val="50000"/>
              </a:schemeClr>
            </a:solidFill>
            <a:ln/>
            <a:effectLst>
              <a:outerShdw dist="15240" dir="2700000" algn="bl" rotWithShape="0">
                <a:srgbClr val="C7A8A8">
                  <a:alpha val="100000"/>
                </a:srgbClr>
              </a:outerShdw>
            </a:effectLst>
          </p:spPr>
        </p:sp>
        <p:sp>
          <p:nvSpPr>
            <p:cNvPr id="40" name="Text 4">
              <a:extLst>
                <a:ext uri="{FF2B5EF4-FFF2-40B4-BE49-F238E27FC236}">
                  <a16:creationId xmlns:a16="http://schemas.microsoft.com/office/drawing/2014/main" id="{50E7AF53-57BE-6ED9-9702-398573FAEF1E}"/>
                </a:ext>
              </a:extLst>
            </p:cNvPr>
            <p:cNvSpPr/>
            <p:nvPr/>
          </p:nvSpPr>
          <p:spPr>
            <a:xfrm>
              <a:off x="3783092" y="402550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rPr>
                <a:t>2</a:t>
              </a:r>
              <a:endParaRPr lang="en-US" sz="1950" dirty="0"/>
            </a:p>
          </p:txBody>
        </p:sp>
        <p:sp>
          <p:nvSpPr>
            <p:cNvPr id="41" name="Text 5">
              <a:extLst>
                <a:ext uri="{FF2B5EF4-FFF2-40B4-BE49-F238E27FC236}">
                  <a16:creationId xmlns:a16="http://schemas.microsoft.com/office/drawing/2014/main" id="{25105CB8-CB66-38B4-C2D8-BC19AA53A054}"/>
                </a:ext>
              </a:extLst>
            </p:cNvPr>
            <p:cNvSpPr/>
            <p:nvPr/>
          </p:nvSpPr>
          <p:spPr>
            <a:xfrm>
              <a:off x="756450" y="4604504"/>
              <a:ext cx="2457068" cy="239910"/>
            </a:xfrm>
            <a:prstGeom prst="rect">
              <a:avLst/>
            </a:prstGeom>
            <a:noFill/>
            <a:ln/>
          </p:spPr>
          <p:txBody>
            <a:bodyPr wrap="none" lIns="0" tIns="0" rIns="0" bIns="0" rtlCol="0" anchor="t"/>
            <a:lstStyle/>
            <a:p>
              <a:pPr>
                <a:lnSpc>
                  <a:spcPts val="2050"/>
                </a:lnSpc>
              </a:pPr>
              <a:r>
                <a:rPr lang="en-US" b="1" dirty="0">
                  <a:solidFill>
                    <a:srgbClr val="6F655D"/>
                  </a:solidFill>
                  <a:latin typeface="Playfair Display Semi Bold" pitchFamily="34" charset="0"/>
                  <a:ea typeface="Playfair Display Semi Bold" pitchFamily="34" charset="-122"/>
                  <a:cs typeface="Playfair Display Semi Bold" pitchFamily="34" charset="-120"/>
                </a:rPr>
                <a:t>Depth First Search (DFS)</a:t>
              </a:r>
              <a:endParaRPr lang="en-US" b="1" dirty="0"/>
            </a:p>
          </p:txBody>
        </p:sp>
        <p:sp>
          <p:nvSpPr>
            <p:cNvPr id="42" name="Text 6">
              <a:extLst>
                <a:ext uri="{FF2B5EF4-FFF2-40B4-BE49-F238E27FC236}">
                  <a16:creationId xmlns:a16="http://schemas.microsoft.com/office/drawing/2014/main" id="{5C0DDE7E-99FC-D121-F249-E7D295F51606}"/>
                </a:ext>
              </a:extLst>
            </p:cNvPr>
            <p:cNvSpPr/>
            <p:nvPr/>
          </p:nvSpPr>
          <p:spPr>
            <a:xfrm>
              <a:off x="775811" y="4925535"/>
              <a:ext cx="6265545" cy="535543"/>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Explores as far as possible along each branch before backtracking , using a stack-based or recursive </a:t>
              </a:r>
              <a:r>
                <a:rPr lang="en-US" sz="1600" dirty="0" err="1">
                  <a:solidFill>
                    <a:srgbClr val="6F655D"/>
                  </a:solidFill>
                  <a:latin typeface="Public Sans" pitchFamily="34" charset="0"/>
                  <a:ea typeface="Public Sans" pitchFamily="34" charset="-122"/>
                  <a:cs typeface="Public Sans" pitchFamily="34" charset="-120"/>
                </a:rPr>
                <a:t>approache</a:t>
              </a:r>
              <a:r>
                <a:rPr lang="en-US" sz="1600" dirty="0">
                  <a:solidFill>
                    <a:srgbClr val="6F655D"/>
                  </a:solidFill>
                  <a:latin typeface="Public Sans" pitchFamily="34" charset="0"/>
                  <a:ea typeface="Public Sans" pitchFamily="34" charset="-122"/>
                  <a:cs typeface="Public Sans" pitchFamily="34" charset="-120"/>
                </a:rPr>
                <a:t> to traverse deep paths first.</a:t>
              </a:r>
              <a:endParaRPr lang="en-US" sz="1600" dirty="0"/>
            </a:p>
          </p:txBody>
        </p:sp>
      </p:grpSp>
      <p:grpSp>
        <p:nvGrpSpPr>
          <p:cNvPr id="43" name="Group 42">
            <a:extLst>
              <a:ext uri="{FF2B5EF4-FFF2-40B4-BE49-F238E27FC236}">
                <a16:creationId xmlns:a16="http://schemas.microsoft.com/office/drawing/2014/main" id="{45B172BC-5481-7440-6385-BBA6D9F8D8E7}"/>
              </a:ext>
            </a:extLst>
          </p:cNvPr>
          <p:cNvGrpSpPr/>
          <p:nvPr/>
        </p:nvGrpSpPr>
        <p:grpSpPr>
          <a:xfrm>
            <a:off x="511876" y="3755486"/>
            <a:ext cx="6539389" cy="1737946"/>
            <a:chOff x="585668" y="5859304"/>
            <a:chExt cx="6645831" cy="1779627"/>
          </a:xfrm>
        </p:grpSpPr>
        <p:sp>
          <p:nvSpPr>
            <p:cNvPr id="44" name="Shape 12">
              <a:extLst>
                <a:ext uri="{FF2B5EF4-FFF2-40B4-BE49-F238E27FC236}">
                  <a16:creationId xmlns:a16="http://schemas.microsoft.com/office/drawing/2014/main" id="{5AB54CA8-23E8-A758-822A-8155E04C2064}"/>
                </a:ext>
              </a:extLst>
            </p:cNvPr>
            <p:cNvSpPr/>
            <p:nvPr/>
          </p:nvSpPr>
          <p:spPr>
            <a:xfrm>
              <a:off x="585668" y="5859304"/>
              <a:ext cx="6645831" cy="1779627"/>
            </a:xfrm>
            <a:prstGeom prst="roundRect">
              <a:avLst>
                <a:gd name="adj" fmla="val 3950"/>
              </a:avLst>
            </a:prstGeom>
            <a:solidFill>
              <a:srgbClr val="FFFAF6"/>
            </a:solidFill>
            <a:ln w="22860">
              <a:solidFill>
                <a:srgbClr val="B4DAE4"/>
              </a:solidFill>
              <a:prstDash val="solid"/>
            </a:ln>
            <a:effectLst>
              <a:outerShdw dist="15240" dir="2700000" algn="bl" rotWithShape="0">
                <a:srgbClr val="B4DAE4">
                  <a:alpha val="100000"/>
                </a:srgbClr>
              </a:outerShdw>
            </a:effectLst>
          </p:spPr>
        </p:sp>
        <p:sp>
          <p:nvSpPr>
            <p:cNvPr id="45" name="Shape 13">
              <a:extLst>
                <a:ext uri="{FF2B5EF4-FFF2-40B4-BE49-F238E27FC236}">
                  <a16:creationId xmlns:a16="http://schemas.microsoft.com/office/drawing/2014/main" id="{87D06050-A6C3-45CE-7EEB-DFCBD39A73D8}"/>
                </a:ext>
              </a:extLst>
            </p:cNvPr>
            <p:cNvSpPr/>
            <p:nvPr/>
          </p:nvSpPr>
          <p:spPr>
            <a:xfrm>
              <a:off x="608528" y="5882164"/>
              <a:ext cx="6600111" cy="501968"/>
            </a:xfrm>
            <a:prstGeom prst="roundRect">
              <a:avLst>
                <a:gd name="adj" fmla="val 8538"/>
              </a:avLst>
            </a:prstGeom>
            <a:solidFill>
              <a:srgbClr val="B4DAE4">
                <a:alpha val="50000"/>
              </a:srgbClr>
            </a:solidFill>
            <a:ln/>
            <a:effectLst>
              <a:outerShdw dist="15240" dir="2700000" algn="bl" rotWithShape="0">
                <a:srgbClr val="9AC0CA">
                  <a:alpha val="100000"/>
                </a:srgbClr>
              </a:outerShdw>
            </a:effectLst>
          </p:spPr>
        </p:sp>
        <p:sp>
          <p:nvSpPr>
            <p:cNvPr id="46" name="Text 14">
              <a:extLst>
                <a:ext uri="{FF2B5EF4-FFF2-40B4-BE49-F238E27FC236}">
                  <a16:creationId xmlns:a16="http://schemas.microsoft.com/office/drawing/2014/main" id="{7F4E5E83-EE19-EB31-5EDA-330EE4AA662B}"/>
                </a:ext>
              </a:extLst>
            </p:cNvPr>
            <p:cNvSpPr/>
            <p:nvPr/>
          </p:nvSpPr>
          <p:spPr>
            <a:xfrm>
              <a:off x="3783092" y="5972413"/>
              <a:ext cx="250984" cy="313730"/>
            </a:xfrm>
            <a:prstGeom prst="rect">
              <a:avLst/>
            </a:prstGeom>
            <a:noFill/>
            <a:ln/>
          </p:spPr>
          <p:txBody>
            <a:bodyPr wrap="none" lIns="0" tIns="0" rIns="0" bIns="0" rtlCol="0" anchor="t"/>
            <a:lstStyle/>
            <a:p>
              <a:pPr marL="0" indent="0" algn="l">
                <a:lnSpc>
                  <a:spcPts val="1950"/>
                </a:lnSpc>
                <a:buNone/>
              </a:pPr>
              <a:r>
                <a:rPr lang="en-US" sz="195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1950" dirty="0"/>
            </a:p>
          </p:txBody>
        </p:sp>
        <p:sp>
          <p:nvSpPr>
            <p:cNvPr id="47" name="Text 15">
              <a:extLst>
                <a:ext uri="{FF2B5EF4-FFF2-40B4-BE49-F238E27FC236}">
                  <a16:creationId xmlns:a16="http://schemas.microsoft.com/office/drawing/2014/main" id="{F7E457F8-39A9-4B0A-BC71-B70C5C39869D}"/>
                </a:ext>
              </a:extLst>
            </p:cNvPr>
            <p:cNvSpPr/>
            <p:nvPr/>
          </p:nvSpPr>
          <p:spPr>
            <a:xfrm>
              <a:off x="775811" y="6458897"/>
              <a:ext cx="2091809" cy="261461"/>
            </a:xfrm>
            <a:prstGeom prst="rect">
              <a:avLst/>
            </a:prstGeom>
            <a:noFill/>
            <a:ln/>
          </p:spPr>
          <p:txBody>
            <a:bodyPr wrap="none" lIns="0" tIns="0" rIns="0" bIns="0" rtlCol="0" anchor="t"/>
            <a:lstStyle/>
            <a:p>
              <a:pPr marL="0" indent="0" algn="l">
                <a:lnSpc>
                  <a:spcPts val="2050"/>
                </a:lnSpc>
                <a:buNone/>
              </a:pPr>
              <a:r>
                <a:rPr lang="en-US" b="1" dirty="0">
                  <a:solidFill>
                    <a:srgbClr val="6F655D"/>
                  </a:solidFill>
                  <a:latin typeface="Playfair Display Semi Bold" pitchFamily="34" charset="0"/>
                  <a:ea typeface="Playfair Display Semi Bold" pitchFamily="34" charset="-122"/>
                  <a:cs typeface="Playfair Display Semi Bold" pitchFamily="34" charset="-120"/>
                </a:rPr>
                <a:t>Bidirectional Search</a:t>
              </a:r>
              <a:endParaRPr lang="en-US" b="1" dirty="0"/>
            </a:p>
          </p:txBody>
        </p:sp>
        <p:sp>
          <p:nvSpPr>
            <p:cNvPr id="48" name="Text 16">
              <a:extLst>
                <a:ext uri="{FF2B5EF4-FFF2-40B4-BE49-F238E27FC236}">
                  <a16:creationId xmlns:a16="http://schemas.microsoft.com/office/drawing/2014/main" id="{27ECD4E9-5188-5B01-B9D9-1373FA7AE12B}"/>
                </a:ext>
              </a:extLst>
            </p:cNvPr>
            <p:cNvSpPr/>
            <p:nvPr/>
          </p:nvSpPr>
          <p:spPr>
            <a:xfrm>
              <a:off x="775810" y="6795122"/>
              <a:ext cx="6265545" cy="843808"/>
            </a:xfrm>
            <a:prstGeom prst="rect">
              <a:avLst/>
            </a:prstGeom>
            <a:noFill/>
            <a:ln/>
          </p:spPr>
          <p:txBody>
            <a:bodyPr wrap="square" lIns="0" tIns="0" rIns="0" bIns="0" rtlCol="0" anchor="t"/>
            <a:lstStyle/>
            <a:p>
              <a:pPr marL="0" indent="0" algn="l">
                <a:lnSpc>
                  <a:spcPts val="2100"/>
                </a:lnSpc>
                <a:buNone/>
              </a:pPr>
              <a:r>
                <a:rPr lang="en-US" sz="1600" dirty="0">
                  <a:solidFill>
                    <a:srgbClr val="6F655D"/>
                  </a:solidFill>
                  <a:latin typeface="Public Sans" pitchFamily="34" charset="0"/>
                  <a:ea typeface="Public Sans" pitchFamily="34" charset="-122"/>
                  <a:cs typeface="Public Sans" pitchFamily="34" charset="-120"/>
                </a:rPr>
                <a:t>Simultaneously searches forward from the start node and backward from the goal node, meeting in the middle to reduce search time exponentially.</a:t>
              </a:r>
              <a:endParaRPr lang="en-US" sz="1600"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094422" y="1700442"/>
            <a:ext cx="3535204" cy="399812"/>
          </a:xfrm>
          <a:prstGeom prst="rect">
            <a:avLst/>
          </a:prstGeom>
          <a:noFill/>
          <a:ln/>
        </p:spPr>
        <p:txBody>
          <a:bodyPr wrap="none" lIns="0" tIns="0" rIns="0" bIns="0" rtlCol="0" anchor="t"/>
          <a:lstStyle/>
          <a:p>
            <a:pPr marL="0" indent="0" algn="l">
              <a:lnSpc>
                <a:spcPts val="3100"/>
              </a:lnSpc>
              <a:buNone/>
            </a:pPr>
            <a:r>
              <a:rPr lang="en-US" sz="2500" b="1" dirty="0">
                <a:solidFill>
                  <a:srgbClr val="4B6981"/>
                </a:solidFill>
                <a:latin typeface="Playfair Display Semi Bold" pitchFamily="34" charset="0"/>
                <a:ea typeface="Playfair Display Semi Bold" pitchFamily="34" charset="-122"/>
                <a:cs typeface="Playfair Display Semi Bold" pitchFamily="34" charset="-120"/>
              </a:rPr>
              <a:t>Hill Climbing Algorithm</a:t>
            </a:r>
            <a:endParaRPr lang="en-US" sz="2500" b="1" dirty="0"/>
          </a:p>
        </p:txBody>
      </p:sp>
      <p:sp>
        <p:nvSpPr>
          <p:cNvPr id="3" name="Text 1"/>
          <p:cNvSpPr/>
          <p:nvPr/>
        </p:nvSpPr>
        <p:spPr>
          <a:xfrm>
            <a:off x="447913" y="2698941"/>
            <a:ext cx="1599724" cy="200025"/>
          </a:xfrm>
          <a:prstGeom prst="rect">
            <a:avLst/>
          </a:prstGeom>
          <a:noFill/>
          <a:ln/>
        </p:spPr>
        <p:txBody>
          <a:bodyPr wrap="none" lIns="0" tIns="0" rIns="0" bIns="0" rtlCol="0" anchor="t"/>
          <a:lstStyle/>
          <a:p>
            <a:pPr marL="0" indent="0" algn="l">
              <a:lnSpc>
                <a:spcPts val="1550"/>
              </a:lnSpc>
              <a:buNone/>
            </a:pPr>
            <a:r>
              <a:rPr lang="en-US" b="1" dirty="0">
                <a:solidFill>
                  <a:srgbClr val="4B6981"/>
                </a:solidFill>
                <a:latin typeface="Playfair Display Semi Bold" pitchFamily="34" charset="0"/>
                <a:ea typeface="Playfair Display Semi Bold" pitchFamily="34" charset="-122"/>
                <a:cs typeface="Playfair Display Semi Bold" pitchFamily="34" charset="-120"/>
              </a:rPr>
              <a:t>Core Concept</a:t>
            </a:r>
            <a:endParaRPr lang="en-US" b="1" dirty="0"/>
          </a:p>
        </p:txBody>
      </p:sp>
      <p:sp>
        <p:nvSpPr>
          <p:cNvPr id="4" name="Text 2"/>
          <p:cNvSpPr/>
          <p:nvPr/>
        </p:nvSpPr>
        <p:spPr>
          <a:xfrm>
            <a:off x="447911" y="3176257"/>
            <a:ext cx="5306497" cy="803368"/>
          </a:xfrm>
          <a:prstGeom prst="rect">
            <a:avLst/>
          </a:prstGeom>
          <a:noFill/>
          <a:ln/>
        </p:spPr>
        <p:txBody>
          <a:bodyPr wrap="square" lIns="0" tIns="0" rIns="0" bIns="0" rtlCol="0" anchor="t"/>
          <a:lstStyle/>
          <a:p>
            <a:pPr marL="0" indent="0" algn="just">
              <a:lnSpc>
                <a:spcPts val="1600"/>
              </a:lnSpc>
              <a:buNone/>
            </a:pPr>
            <a:r>
              <a:rPr lang="en-US" sz="1600" dirty="0">
                <a:solidFill>
                  <a:srgbClr val="6F655D"/>
                </a:solidFill>
                <a:latin typeface="Public Sans" pitchFamily="34" charset="0"/>
                <a:ea typeface="Public Sans" pitchFamily="34" charset="-122"/>
                <a:cs typeface="Public Sans" pitchFamily="34" charset="-120"/>
              </a:rPr>
              <a:t>A greedy, local search method that iteratively moves toward the steepest improving neighbor. Always selects the next state with the highest evaluation.</a:t>
            </a:r>
            <a:endParaRPr lang="en-US" sz="1600" dirty="0"/>
          </a:p>
        </p:txBody>
      </p:sp>
      <p:sp>
        <p:nvSpPr>
          <p:cNvPr id="5" name="Text 3"/>
          <p:cNvSpPr/>
          <p:nvPr/>
        </p:nvSpPr>
        <p:spPr>
          <a:xfrm>
            <a:off x="546354" y="4256651"/>
            <a:ext cx="2217228" cy="272785"/>
          </a:xfrm>
          <a:prstGeom prst="rect">
            <a:avLst/>
          </a:prstGeom>
          <a:noFill/>
          <a:ln/>
        </p:spPr>
        <p:txBody>
          <a:bodyPr wrap="none" lIns="0" tIns="0" rIns="0" bIns="0" rtlCol="0" anchor="t"/>
          <a:lstStyle/>
          <a:p>
            <a:pPr marL="0" indent="0" algn="l">
              <a:lnSpc>
                <a:spcPts val="1550"/>
              </a:lnSpc>
              <a:buNone/>
            </a:pPr>
            <a:r>
              <a:rPr lang="en-US" b="1" dirty="0">
                <a:solidFill>
                  <a:srgbClr val="4B6981"/>
                </a:solidFill>
                <a:latin typeface="Playfair Display Semi Bold" pitchFamily="34" charset="0"/>
                <a:ea typeface="Playfair Display Semi Bold" pitchFamily="34" charset="-122"/>
                <a:cs typeface="Playfair Display Semi Bold" pitchFamily="34" charset="-120"/>
              </a:rPr>
              <a:t>Key Characteristics</a:t>
            </a:r>
            <a:endParaRPr lang="en-US" b="1" dirty="0"/>
          </a:p>
        </p:txBody>
      </p:sp>
      <p:grpSp>
        <p:nvGrpSpPr>
          <p:cNvPr id="12" name="Group 11">
            <a:extLst>
              <a:ext uri="{FF2B5EF4-FFF2-40B4-BE49-F238E27FC236}">
                <a16:creationId xmlns:a16="http://schemas.microsoft.com/office/drawing/2014/main" id="{45B2FAD4-B658-35AA-A1D8-720F977FD19A}"/>
              </a:ext>
            </a:extLst>
          </p:cNvPr>
          <p:cNvGrpSpPr/>
          <p:nvPr/>
        </p:nvGrpSpPr>
        <p:grpSpPr>
          <a:xfrm>
            <a:off x="559425" y="4739269"/>
            <a:ext cx="5306499" cy="762112"/>
            <a:chOff x="447911" y="2264807"/>
            <a:chExt cx="5306499" cy="762112"/>
          </a:xfrm>
        </p:grpSpPr>
        <p:sp>
          <p:nvSpPr>
            <p:cNvPr id="6" name="Text 4"/>
            <p:cNvSpPr/>
            <p:nvPr/>
          </p:nvSpPr>
          <p:spPr>
            <a:xfrm>
              <a:off x="447913" y="2264807"/>
              <a:ext cx="5306497" cy="204788"/>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6F655D"/>
                  </a:solidFill>
                  <a:latin typeface="Public Sans" pitchFamily="34" charset="0"/>
                  <a:ea typeface="Public Sans" pitchFamily="34" charset="-122"/>
                  <a:cs typeface="Public Sans" pitchFamily="34" charset="-120"/>
                </a:rPr>
                <a:t>Simple and memory-efficient</a:t>
              </a:r>
              <a:endParaRPr lang="en-US" sz="1600" dirty="0"/>
            </a:p>
          </p:txBody>
        </p:sp>
        <p:sp>
          <p:nvSpPr>
            <p:cNvPr id="7" name="Text 5"/>
            <p:cNvSpPr/>
            <p:nvPr/>
          </p:nvSpPr>
          <p:spPr>
            <a:xfrm>
              <a:off x="447911" y="2547243"/>
              <a:ext cx="5306497" cy="204788"/>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6F655D"/>
                  </a:solidFill>
                  <a:latin typeface="Public Sans" pitchFamily="34" charset="0"/>
                  <a:ea typeface="Public Sans" pitchFamily="34" charset="-122"/>
                  <a:cs typeface="Public Sans" pitchFamily="34" charset="-120"/>
                </a:rPr>
                <a:t>Can get trapped in local maxima</a:t>
              </a:r>
              <a:endParaRPr lang="en-US" sz="1600" dirty="0"/>
            </a:p>
          </p:txBody>
        </p:sp>
        <p:sp>
          <p:nvSpPr>
            <p:cNvPr id="8" name="Text 6"/>
            <p:cNvSpPr/>
            <p:nvPr/>
          </p:nvSpPr>
          <p:spPr>
            <a:xfrm>
              <a:off x="447912" y="2822131"/>
              <a:ext cx="5306497" cy="204788"/>
            </a:xfrm>
            <a:prstGeom prst="rect">
              <a:avLst/>
            </a:prstGeom>
            <a:noFill/>
            <a:ln/>
          </p:spPr>
          <p:txBody>
            <a:bodyPr wrap="none" lIns="0" tIns="0" rIns="0" bIns="0" rtlCol="0" anchor="t"/>
            <a:lstStyle/>
            <a:p>
              <a:pPr marL="342900" indent="-342900" algn="l">
                <a:lnSpc>
                  <a:spcPts val="1600"/>
                </a:lnSpc>
                <a:buSzPct val="100000"/>
                <a:buChar char="•"/>
              </a:pPr>
              <a:r>
                <a:rPr lang="en-US" sz="1600" dirty="0">
                  <a:solidFill>
                    <a:srgbClr val="6F655D"/>
                  </a:solidFill>
                  <a:latin typeface="Public Sans" pitchFamily="34" charset="0"/>
                  <a:ea typeface="Public Sans" pitchFamily="34" charset="-122"/>
                  <a:cs typeface="Public Sans" pitchFamily="34" charset="-120"/>
                </a:rPr>
                <a:t>No backtracking capability</a:t>
              </a:r>
              <a:endParaRPr lang="en-US" sz="1600" dirty="0"/>
            </a:p>
          </p:txBody>
        </p:sp>
      </p:grpSp>
      <p:pic>
        <p:nvPicPr>
          <p:cNvPr id="9" name="Image 0" descr="preencoded.png"/>
          <p:cNvPicPr>
            <a:picLocks noChangeAspect="1"/>
          </p:cNvPicPr>
          <p:nvPr/>
        </p:nvPicPr>
        <p:blipFill>
          <a:blip r:embed="rId3"/>
          <a:stretch>
            <a:fillRect/>
          </a:stretch>
        </p:blipFill>
        <p:spPr>
          <a:xfrm>
            <a:off x="5955199" y="635794"/>
            <a:ext cx="8115776" cy="6958012"/>
          </a:xfrm>
          <a:prstGeom prst="rect">
            <a:avLst/>
          </a:prstGeom>
        </p:spPr>
      </p:pic>
      <p:sp>
        <p:nvSpPr>
          <p:cNvPr id="10" name="Text 7"/>
          <p:cNvSpPr/>
          <p:nvPr/>
        </p:nvSpPr>
        <p:spPr>
          <a:xfrm>
            <a:off x="447913" y="9539287"/>
            <a:ext cx="2414111" cy="200025"/>
          </a:xfrm>
          <a:prstGeom prst="rect">
            <a:avLst/>
          </a:prstGeom>
          <a:noFill/>
          <a:ln/>
        </p:spPr>
        <p:txBody>
          <a:bodyPr wrap="none" lIns="0" tIns="0" rIns="0" bIns="0" rtlCol="0" anchor="t"/>
          <a:lstStyle/>
          <a:p>
            <a:pPr marL="0" indent="0" algn="l">
              <a:lnSpc>
                <a:spcPts val="1550"/>
              </a:lnSpc>
              <a:buNone/>
            </a:pPr>
            <a:r>
              <a:rPr lang="en-US" sz="1250" dirty="0">
                <a:solidFill>
                  <a:srgbClr val="4B6981"/>
                </a:solidFill>
                <a:latin typeface="Playfair Display Semi Bold" pitchFamily="34" charset="0"/>
                <a:ea typeface="Playfair Display Semi Bold" pitchFamily="34" charset="-122"/>
                <a:cs typeface="Playfair Display Semi Bold" pitchFamily="34" charset="-120"/>
              </a:rPr>
              <a:t>Example: Function Maximization</a:t>
            </a:r>
            <a:endParaRPr lang="en-US" sz="1250" dirty="0"/>
          </a:p>
        </p:txBody>
      </p:sp>
      <p:sp>
        <p:nvSpPr>
          <p:cNvPr id="11" name="Text 8"/>
          <p:cNvSpPr/>
          <p:nvPr/>
        </p:nvSpPr>
        <p:spPr>
          <a:xfrm>
            <a:off x="447913" y="9931241"/>
            <a:ext cx="13734574" cy="204788"/>
          </a:xfrm>
          <a:prstGeom prst="rect">
            <a:avLst/>
          </a:prstGeom>
          <a:noFill/>
          <a:ln/>
        </p:spPr>
        <p:txBody>
          <a:bodyPr wrap="none" lIns="0" tIns="0" rIns="0" bIns="0" rtlCol="0" anchor="t"/>
          <a:lstStyle/>
          <a:p>
            <a:pPr marL="0" indent="0" algn="l">
              <a:lnSpc>
                <a:spcPts val="1600"/>
              </a:lnSpc>
              <a:buNone/>
            </a:pPr>
            <a:r>
              <a:rPr lang="en-US" sz="1000" dirty="0">
                <a:solidFill>
                  <a:srgbClr val="6F655D"/>
                </a:solidFill>
                <a:latin typeface="Public Sans" pitchFamily="34" charset="0"/>
                <a:ea typeface="Public Sans" pitchFamily="34" charset="-122"/>
                <a:cs typeface="Public Sans" pitchFamily="34" charset="-120"/>
              </a:rPr>
              <a:t>Imagine a rolling landscape with hills and valleys. Hill climbing starts at a random point and always steps upward to higher ground, stopping when surrounded by lower neighbors—even if a higher peak exists elsewhere.</a:t>
            </a: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838"/>
          </a:xfrm>
          <a:prstGeom prst="rect">
            <a:avLst/>
          </a:prstGeom>
        </p:spPr>
      </p:pic>
      <p:sp>
        <p:nvSpPr>
          <p:cNvPr id="3" name="Text 0"/>
          <p:cNvSpPr/>
          <p:nvPr/>
        </p:nvSpPr>
        <p:spPr>
          <a:xfrm>
            <a:off x="755333" y="593527"/>
            <a:ext cx="5395793" cy="674489"/>
          </a:xfrm>
          <a:prstGeom prst="rect">
            <a:avLst/>
          </a:prstGeom>
          <a:noFill/>
          <a:ln/>
        </p:spPr>
        <p:txBody>
          <a:bodyPr wrap="none" lIns="0" tIns="0" rIns="0" bIns="0" rtlCol="0" anchor="t"/>
          <a:lstStyle/>
          <a:p>
            <a:pPr marL="0" indent="0" algn="l">
              <a:lnSpc>
                <a:spcPts val="5300"/>
              </a:lnSpc>
              <a:buNone/>
            </a:pPr>
            <a:r>
              <a:rPr lang="en-US" sz="4200" dirty="0">
                <a:solidFill>
                  <a:srgbClr val="4B6981"/>
                </a:solidFill>
                <a:latin typeface="Playfair Display Semi Bold" pitchFamily="34" charset="0"/>
                <a:ea typeface="Playfair Display Semi Bold" pitchFamily="34" charset="-122"/>
                <a:cs typeface="Playfair Display Semi Bold" pitchFamily="34" charset="-120"/>
              </a:rPr>
              <a:t>Min-Max Algorithm</a:t>
            </a:r>
            <a:endParaRPr lang="en-US" sz="4200" dirty="0"/>
          </a:p>
        </p:txBody>
      </p:sp>
      <p:sp>
        <p:nvSpPr>
          <p:cNvPr id="4" name="Text 1"/>
          <p:cNvSpPr/>
          <p:nvPr/>
        </p:nvSpPr>
        <p:spPr>
          <a:xfrm>
            <a:off x="755333" y="1591747"/>
            <a:ext cx="7633335" cy="1035844"/>
          </a:xfrm>
          <a:prstGeom prst="rect">
            <a:avLst/>
          </a:prstGeom>
          <a:noFill/>
          <a:ln/>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A fundamental game-playing algorithm that evaluates moves by considering both the maximizing player's advantage and the minimizing opponent's counter-strategy.</a:t>
            </a:r>
            <a:endParaRPr lang="en-US" sz="1650" dirty="0"/>
          </a:p>
        </p:txBody>
      </p:sp>
      <p:pic>
        <p:nvPicPr>
          <p:cNvPr id="5" name="Image 1" descr="preencoded.png"/>
          <p:cNvPicPr>
            <a:picLocks noChangeAspect="1"/>
          </p:cNvPicPr>
          <p:nvPr/>
        </p:nvPicPr>
        <p:blipFill>
          <a:blip r:embed="rId4"/>
          <a:stretch>
            <a:fillRect/>
          </a:stretch>
        </p:blipFill>
        <p:spPr>
          <a:xfrm>
            <a:off x="755333" y="2870359"/>
            <a:ext cx="1079063" cy="1588651"/>
          </a:xfrm>
          <a:prstGeom prst="rect">
            <a:avLst/>
          </a:prstGeom>
        </p:spPr>
      </p:pic>
      <p:sp>
        <p:nvSpPr>
          <p:cNvPr id="6" name="Text 2"/>
          <p:cNvSpPr/>
          <p:nvPr/>
        </p:nvSpPr>
        <p:spPr>
          <a:xfrm>
            <a:off x="2050137" y="3086100"/>
            <a:ext cx="2697837" cy="337185"/>
          </a:xfrm>
          <a:prstGeom prst="rect">
            <a:avLst/>
          </a:prstGeom>
          <a:noFill/>
          <a:ln/>
        </p:spPr>
        <p:txBody>
          <a:bodyPr wrap="none" lIns="0" tIns="0" rIns="0" bIns="0" rtlCol="0" anchor="t"/>
          <a:lstStyle/>
          <a:p>
            <a:pPr marL="0" indent="0" algn="l">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Maximizing Player</a:t>
            </a:r>
            <a:endParaRPr lang="en-US" sz="2100" dirty="0"/>
          </a:p>
        </p:txBody>
      </p:sp>
      <p:sp>
        <p:nvSpPr>
          <p:cNvPr id="7" name="Text 3"/>
          <p:cNvSpPr/>
          <p:nvPr/>
        </p:nvSpPr>
        <p:spPr>
          <a:xfrm>
            <a:off x="2050137" y="3552706"/>
            <a:ext cx="6338530" cy="690563"/>
          </a:xfrm>
          <a:prstGeom prst="rect">
            <a:avLst/>
          </a:prstGeom>
          <a:noFill/>
          <a:ln/>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Seeks the highest value outcome, selecting moves that maximize score.</a:t>
            </a:r>
            <a:endParaRPr lang="en-US" sz="1650" dirty="0"/>
          </a:p>
        </p:txBody>
      </p:sp>
      <p:pic>
        <p:nvPicPr>
          <p:cNvPr id="8" name="Image 2" descr="preencoded.png"/>
          <p:cNvPicPr>
            <a:picLocks noChangeAspect="1"/>
          </p:cNvPicPr>
          <p:nvPr/>
        </p:nvPicPr>
        <p:blipFill>
          <a:blip r:embed="rId5"/>
          <a:stretch>
            <a:fillRect/>
          </a:stretch>
        </p:blipFill>
        <p:spPr>
          <a:xfrm>
            <a:off x="755333" y="4459010"/>
            <a:ext cx="1079063" cy="1588651"/>
          </a:xfrm>
          <a:prstGeom prst="rect">
            <a:avLst/>
          </a:prstGeom>
        </p:spPr>
      </p:pic>
      <p:sp>
        <p:nvSpPr>
          <p:cNvPr id="9" name="Text 4"/>
          <p:cNvSpPr/>
          <p:nvPr/>
        </p:nvSpPr>
        <p:spPr>
          <a:xfrm>
            <a:off x="2050137" y="4674751"/>
            <a:ext cx="2722483" cy="337185"/>
          </a:xfrm>
          <a:prstGeom prst="rect">
            <a:avLst/>
          </a:prstGeom>
          <a:noFill/>
          <a:ln/>
        </p:spPr>
        <p:txBody>
          <a:bodyPr wrap="none" lIns="0" tIns="0" rIns="0" bIns="0" rtlCol="0" anchor="t"/>
          <a:lstStyle/>
          <a:p>
            <a:pPr marL="0" indent="0" algn="l">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Minimizing Opponent</a:t>
            </a:r>
            <a:endParaRPr lang="en-US" sz="2100" dirty="0"/>
          </a:p>
        </p:txBody>
      </p:sp>
      <p:sp>
        <p:nvSpPr>
          <p:cNvPr id="10" name="Text 5"/>
          <p:cNvSpPr/>
          <p:nvPr/>
        </p:nvSpPr>
        <p:spPr>
          <a:xfrm>
            <a:off x="2050137" y="5141357"/>
            <a:ext cx="6338530" cy="690563"/>
          </a:xfrm>
          <a:prstGeom prst="rect">
            <a:avLst/>
          </a:prstGeom>
          <a:noFill/>
          <a:ln/>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Assumes opponent plays optimally, trying to minimize the player's gains.</a:t>
            </a:r>
            <a:endParaRPr lang="en-US" sz="1650" dirty="0"/>
          </a:p>
        </p:txBody>
      </p:sp>
      <p:pic>
        <p:nvPicPr>
          <p:cNvPr id="11" name="Image 3" descr="preencoded.png"/>
          <p:cNvPicPr>
            <a:picLocks noChangeAspect="1"/>
          </p:cNvPicPr>
          <p:nvPr/>
        </p:nvPicPr>
        <p:blipFill>
          <a:blip r:embed="rId6"/>
          <a:stretch>
            <a:fillRect/>
          </a:stretch>
        </p:blipFill>
        <p:spPr>
          <a:xfrm>
            <a:off x="755333" y="6047661"/>
            <a:ext cx="1079063" cy="1588651"/>
          </a:xfrm>
          <a:prstGeom prst="rect">
            <a:avLst/>
          </a:prstGeom>
        </p:spPr>
      </p:pic>
      <p:sp>
        <p:nvSpPr>
          <p:cNvPr id="12" name="Text 6"/>
          <p:cNvSpPr/>
          <p:nvPr/>
        </p:nvSpPr>
        <p:spPr>
          <a:xfrm>
            <a:off x="2050137" y="6263402"/>
            <a:ext cx="2697837" cy="337185"/>
          </a:xfrm>
          <a:prstGeom prst="rect">
            <a:avLst/>
          </a:prstGeom>
          <a:noFill/>
          <a:ln/>
        </p:spPr>
        <p:txBody>
          <a:bodyPr wrap="none" lIns="0" tIns="0" rIns="0" bIns="0" rtlCol="0" anchor="t"/>
          <a:lstStyle/>
          <a:p>
            <a:pPr marL="0" indent="0" algn="l">
              <a:lnSpc>
                <a:spcPts val="2650"/>
              </a:lnSpc>
              <a:buNone/>
            </a:pPr>
            <a:r>
              <a:rPr lang="en-US" sz="2100" dirty="0">
                <a:solidFill>
                  <a:srgbClr val="6F655D"/>
                </a:solidFill>
                <a:latin typeface="Playfair Display Semi Bold" pitchFamily="34" charset="0"/>
                <a:ea typeface="Playfair Display Semi Bold" pitchFamily="34" charset="-122"/>
                <a:cs typeface="Playfair Display Semi Bold" pitchFamily="34" charset="-120"/>
              </a:rPr>
              <a:t>Optimal Strategy</a:t>
            </a:r>
            <a:endParaRPr lang="en-US" sz="2100" dirty="0"/>
          </a:p>
        </p:txBody>
      </p:sp>
      <p:sp>
        <p:nvSpPr>
          <p:cNvPr id="13" name="Text 7"/>
          <p:cNvSpPr/>
          <p:nvPr/>
        </p:nvSpPr>
        <p:spPr>
          <a:xfrm>
            <a:off x="2050137" y="6730008"/>
            <a:ext cx="6338530" cy="690563"/>
          </a:xfrm>
          <a:prstGeom prst="rect">
            <a:avLst/>
          </a:prstGeom>
          <a:noFill/>
          <a:ln/>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Recursively evaluates all possible game states to find the best move considering both sides.</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56757" y="1930755"/>
            <a:ext cx="3988118" cy="498515"/>
          </a:xfrm>
          <a:prstGeom prst="rect">
            <a:avLst/>
          </a:prstGeom>
          <a:noFill/>
          <a:ln/>
        </p:spPr>
        <p:txBody>
          <a:bodyPr wrap="none" lIns="0" tIns="0" rIns="0" bIns="0" rtlCol="0" anchor="t"/>
          <a:lstStyle/>
          <a:p>
            <a:pPr marL="0" indent="0" algn="l">
              <a:lnSpc>
                <a:spcPts val="3900"/>
              </a:lnSpc>
              <a:buNone/>
            </a:pPr>
            <a:r>
              <a:rPr lang="en-US" sz="3100" dirty="0">
                <a:solidFill>
                  <a:srgbClr val="4B6981"/>
                </a:solidFill>
                <a:latin typeface="Playfair Display Semi Bold" pitchFamily="34" charset="0"/>
                <a:ea typeface="Playfair Display Semi Bold" pitchFamily="34" charset="-122"/>
                <a:cs typeface="Playfair Display Semi Bold" pitchFamily="34" charset="-120"/>
              </a:rPr>
              <a:t>Alpha-Beta Pruning</a:t>
            </a:r>
            <a:endParaRPr lang="en-US" sz="3100" dirty="0"/>
          </a:p>
        </p:txBody>
      </p:sp>
      <p:sp>
        <p:nvSpPr>
          <p:cNvPr id="3" name="Text 1"/>
          <p:cNvSpPr/>
          <p:nvPr/>
        </p:nvSpPr>
        <p:spPr>
          <a:xfrm>
            <a:off x="461595" y="3120338"/>
            <a:ext cx="2590324" cy="249198"/>
          </a:xfrm>
          <a:prstGeom prst="rect">
            <a:avLst/>
          </a:prstGeom>
          <a:noFill/>
          <a:ln/>
        </p:spPr>
        <p:txBody>
          <a:bodyPr wrap="none" lIns="0" tIns="0" rIns="0" bIns="0" rtlCol="0" anchor="t"/>
          <a:lstStyle/>
          <a:p>
            <a:pPr marL="0" indent="0" algn="l">
              <a:lnSpc>
                <a:spcPts val="1950"/>
              </a:lnSpc>
              <a:buNone/>
            </a:pPr>
            <a:r>
              <a:rPr lang="en-US" sz="1550" dirty="0">
                <a:solidFill>
                  <a:srgbClr val="4B6981"/>
                </a:solidFill>
                <a:latin typeface="Playfair Display Semi Bold" pitchFamily="34" charset="0"/>
                <a:ea typeface="Playfair Display Semi Bold" pitchFamily="34" charset="-122"/>
                <a:cs typeface="Playfair Display Semi Bold" pitchFamily="34" charset="-120"/>
              </a:rPr>
              <a:t>Optimizing Min-Max Search</a:t>
            </a:r>
            <a:endParaRPr lang="en-US" sz="1550" dirty="0"/>
          </a:p>
        </p:txBody>
      </p:sp>
      <p:grpSp>
        <p:nvGrpSpPr>
          <p:cNvPr id="12" name="Group 11">
            <a:extLst>
              <a:ext uri="{FF2B5EF4-FFF2-40B4-BE49-F238E27FC236}">
                <a16:creationId xmlns:a16="http://schemas.microsoft.com/office/drawing/2014/main" id="{2C415C27-5A03-64D2-CBF8-0B905F5C09CD}"/>
              </a:ext>
            </a:extLst>
          </p:cNvPr>
          <p:cNvGrpSpPr/>
          <p:nvPr/>
        </p:nvGrpSpPr>
        <p:grpSpPr>
          <a:xfrm>
            <a:off x="461595" y="3600197"/>
            <a:ext cx="6562368" cy="997982"/>
            <a:chOff x="558284" y="1668661"/>
            <a:chExt cx="6562368" cy="997982"/>
          </a:xfrm>
        </p:grpSpPr>
        <p:sp>
          <p:nvSpPr>
            <p:cNvPr id="4" name="Shape 2"/>
            <p:cNvSpPr/>
            <p:nvPr/>
          </p:nvSpPr>
          <p:spPr>
            <a:xfrm>
              <a:off x="558284" y="1668661"/>
              <a:ext cx="6562368" cy="997982"/>
            </a:xfrm>
            <a:prstGeom prst="roundRect">
              <a:avLst>
                <a:gd name="adj" fmla="val 6714"/>
              </a:avLst>
            </a:prstGeom>
            <a:solidFill>
              <a:srgbClr val="E1C2C2">
                <a:alpha val="50000"/>
              </a:srgbClr>
            </a:solidFill>
            <a:ln w="7620">
              <a:solidFill>
                <a:srgbClr val="C7A8A8"/>
              </a:solidFill>
              <a:prstDash val="solid"/>
            </a:ln>
            <a:effectLst>
              <a:outerShdw dist="13970" dir="2700000" algn="bl" rotWithShape="0">
                <a:srgbClr val="C7A8A8">
                  <a:alpha val="100000"/>
                </a:srgbClr>
              </a:outerShdw>
            </a:effectLst>
          </p:spPr>
        </p:sp>
        <p:sp>
          <p:nvSpPr>
            <p:cNvPr id="5" name="Text 3"/>
            <p:cNvSpPr/>
            <p:nvPr/>
          </p:nvSpPr>
          <p:spPr>
            <a:xfrm>
              <a:off x="725329" y="1835706"/>
              <a:ext cx="1994059" cy="249198"/>
            </a:xfrm>
            <a:prstGeom prst="rect">
              <a:avLst/>
            </a:prstGeom>
            <a:noFill/>
            <a:ln/>
          </p:spPr>
          <p:txBody>
            <a:bodyPr wrap="none" lIns="0" tIns="0" rIns="0" bIns="0" rtlCol="0" anchor="t"/>
            <a:lstStyle/>
            <a:p>
              <a:pPr marL="0" indent="0" algn="l">
                <a:lnSpc>
                  <a:spcPts val="1950"/>
                </a:lnSpc>
                <a:buNone/>
              </a:pPr>
              <a:r>
                <a:rPr lang="en-US" sz="1600" b="1" dirty="0">
                  <a:solidFill>
                    <a:srgbClr val="000000"/>
                  </a:solidFill>
                  <a:latin typeface="Playfair Display Semi Bold" pitchFamily="34" charset="0"/>
                  <a:ea typeface="Playfair Display Semi Bold" pitchFamily="34" charset="-122"/>
                  <a:cs typeface="Playfair Display Semi Bold" pitchFamily="34" charset="-120"/>
                </a:rPr>
                <a:t>Alpha</a:t>
              </a:r>
              <a:endParaRPr lang="en-US" sz="1600" b="1" dirty="0"/>
            </a:p>
          </p:txBody>
        </p:sp>
        <p:sp>
          <p:nvSpPr>
            <p:cNvPr id="6" name="Text 4"/>
            <p:cNvSpPr/>
            <p:nvPr/>
          </p:nvSpPr>
          <p:spPr>
            <a:xfrm>
              <a:off x="725329" y="2244328"/>
              <a:ext cx="6228278" cy="255270"/>
            </a:xfrm>
            <a:prstGeom prst="rect">
              <a:avLst/>
            </a:prstGeom>
            <a:noFill/>
            <a:ln/>
          </p:spPr>
          <p:txBody>
            <a:bodyPr wrap="none" lIns="0" tIns="0" rIns="0" bIns="0" rtlCol="0" anchor="t"/>
            <a:lstStyle/>
            <a:p>
              <a:pPr marL="0" indent="0" algn="l">
                <a:lnSpc>
                  <a:spcPts val="2000"/>
                </a:lnSpc>
                <a:buNone/>
              </a:pPr>
              <a:r>
                <a:rPr lang="en-US" sz="1400" dirty="0">
                  <a:solidFill>
                    <a:srgbClr val="000000"/>
                  </a:solidFill>
                  <a:latin typeface="Public Sans" pitchFamily="34" charset="0"/>
                  <a:ea typeface="Public Sans" pitchFamily="34" charset="-122"/>
                  <a:cs typeface="Public Sans" pitchFamily="34" charset="-120"/>
                </a:rPr>
                <a:t>Best value for maximizer found so far</a:t>
              </a:r>
              <a:endParaRPr lang="en-US" sz="1400" dirty="0"/>
            </a:p>
          </p:txBody>
        </p:sp>
      </p:grpSp>
      <p:grpSp>
        <p:nvGrpSpPr>
          <p:cNvPr id="13" name="Group 12">
            <a:extLst>
              <a:ext uri="{FF2B5EF4-FFF2-40B4-BE49-F238E27FC236}">
                <a16:creationId xmlns:a16="http://schemas.microsoft.com/office/drawing/2014/main" id="{F9B14FE2-CBA5-508F-AD63-5D0AD8F0E683}"/>
              </a:ext>
            </a:extLst>
          </p:cNvPr>
          <p:cNvGrpSpPr/>
          <p:nvPr/>
        </p:nvGrpSpPr>
        <p:grpSpPr>
          <a:xfrm>
            <a:off x="461595" y="4928455"/>
            <a:ext cx="6562368" cy="997982"/>
            <a:chOff x="558284" y="2826068"/>
            <a:chExt cx="6562368" cy="997982"/>
          </a:xfrm>
        </p:grpSpPr>
        <p:sp>
          <p:nvSpPr>
            <p:cNvPr id="7" name="Shape 5"/>
            <p:cNvSpPr/>
            <p:nvPr/>
          </p:nvSpPr>
          <p:spPr>
            <a:xfrm>
              <a:off x="558284" y="2826068"/>
              <a:ext cx="6562368" cy="997982"/>
            </a:xfrm>
            <a:prstGeom prst="roundRect">
              <a:avLst>
                <a:gd name="adj" fmla="val 6714"/>
              </a:avLst>
            </a:prstGeom>
            <a:solidFill>
              <a:srgbClr val="CCC4EC">
                <a:alpha val="50000"/>
              </a:srgbClr>
            </a:solidFill>
            <a:ln w="7620">
              <a:solidFill>
                <a:srgbClr val="B2AAD2"/>
              </a:solidFill>
              <a:prstDash val="solid"/>
            </a:ln>
            <a:effectLst>
              <a:outerShdw dist="13970" dir="2700000" algn="bl" rotWithShape="0">
                <a:srgbClr val="B2AAD2">
                  <a:alpha val="100000"/>
                </a:srgbClr>
              </a:outerShdw>
            </a:effectLst>
          </p:spPr>
        </p:sp>
        <p:sp>
          <p:nvSpPr>
            <p:cNvPr id="8" name="Text 6"/>
            <p:cNvSpPr/>
            <p:nvPr/>
          </p:nvSpPr>
          <p:spPr>
            <a:xfrm>
              <a:off x="725329" y="2993112"/>
              <a:ext cx="1994059" cy="249198"/>
            </a:xfrm>
            <a:prstGeom prst="rect">
              <a:avLst/>
            </a:prstGeom>
            <a:noFill/>
            <a:ln/>
          </p:spPr>
          <p:txBody>
            <a:bodyPr wrap="none" lIns="0" tIns="0" rIns="0" bIns="0" rtlCol="0" anchor="t"/>
            <a:lstStyle/>
            <a:p>
              <a:pPr marL="0" indent="0" algn="l">
                <a:lnSpc>
                  <a:spcPts val="1950"/>
                </a:lnSpc>
                <a:buNone/>
              </a:pPr>
              <a:r>
                <a:rPr lang="en-US" sz="1600" b="1" dirty="0">
                  <a:solidFill>
                    <a:srgbClr val="000000"/>
                  </a:solidFill>
                  <a:latin typeface="Playfair Display Semi Bold" pitchFamily="34" charset="0"/>
                  <a:ea typeface="Playfair Display Semi Bold" pitchFamily="34" charset="-122"/>
                  <a:cs typeface="Playfair Display Semi Bold" pitchFamily="34" charset="-120"/>
                </a:rPr>
                <a:t>Beta</a:t>
              </a:r>
              <a:endParaRPr lang="en-US" sz="1600" b="1" dirty="0"/>
            </a:p>
          </p:txBody>
        </p:sp>
        <p:sp>
          <p:nvSpPr>
            <p:cNvPr id="9" name="Text 7"/>
            <p:cNvSpPr/>
            <p:nvPr/>
          </p:nvSpPr>
          <p:spPr>
            <a:xfrm>
              <a:off x="725329" y="3401735"/>
              <a:ext cx="6228278" cy="255270"/>
            </a:xfrm>
            <a:prstGeom prst="rect">
              <a:avLst/>
            </a:prstGeom>
            <a:noFill/>
            <a:ln/>
          </p:spPr>
          <p:txBody>
            <a:bodyPr wrap="none" lIns="0" tIns="0" rIns="0" bIns="0" rtlCol="0" anchor="t"/>
            <a:lstStyle/>
            <a:p>
              <a:pPr marL="0" indent="0" algn="l">
                <a:lnSpc>
                  <a:spcPts val="2000"/>
                </a:lnSpc>
                <a:buNone/>
              </a:pPr>
              <a:r>
                <a:rPr lang="en-US" sz="1400" dirty="0">
                  <a:solidFill>
                    <a:srgbClr val="000000"/>
                  </a:solidFill>
                  <a:latin typeface="Public Sans" pitchFamily="34" charset="0"/>
                  <a:ea typeface="Public Sans" pitchFamily="34" charset="-122"/>
                  <a:cs typeface="Public Sans" pitchFamily="34" charset="-120"/>
                </a:rPr>
                <a:t>Best value for minimizer found so far</a:t>
              </a:r>
              <a:endParaRPr lang="en-US" sz="1400" dirty="0"/>
            </a:p>
          </p:txBody>
        </p:sp>
      </p:grpSp>
      <p:pic>
        <p:nvPicPr>
          <p:cNvPr id="10" name="Image 0" descr="preencoded.png"/>
          <p:cNvPicPr>
            <a:picLocks noChangeAspect="1"/>
          </p:cNvPicPr>
          <p:nvPr/>
        </p:nvPicPr>
        <p:blipFill>
          <a:blip r:embed="rId3"/>
          <a:stretch>
            <a:fillRect/>
          </a:stretch>
        </p:blipFill>
        <p:spPr>
          <a:xfrm>
            <a:off x="7509748" y="833616"/>
            <a:ext cx="6562368" cy="6562368"/>
          </a:xfrm>
          <a:prstGeom prst="rect">
            <a:avLst/>
          </a:prstGeom>
        </p:spPr>
      </p:pic>
      <p:sp>
        <p:nvSpPr>
          <p:cNvPr id="11" name="Text 8"/>
          <p:cNvSpPr/>
          <p:nvPr/>
        </p:nvSpPr>
        <p:spPr>
          <a:xfrm>
            <a:off x="558284" y="8589883"/>
            <a:ext cx="13513832" cy="510540"/>
          </a:xfrm>
          <a:prstGeom prst="rect">
            <a:avLst/>
          </a:prstGeom>
          <a:noFill/>
          <a:ln/>
        </p:spPr>
        <p:txBody>
          <a:bodyPr wrap="square" lIns="0" tIns="0" rIns="0" bIns="0" rtlCol="0" anchor="t"/>
          <a:lstStyle/>
          <a:p>
            <a:pPr marL="0" indent="0" algn="l">
              <a:lnSpc>
                <a:spcPts val="2000"/>
              </a:lnSpc>
              <a:buNone/>
            </a:pPr>
            <a:r>
              <a:rPr lang="en-US" sz="1250" b="1" dirty="0">
                <a:solidFill>
                  <a:srgbClr val="6F655D"/>
                </a:solidFill>
                <a:latin typeface="Public Sans" pitchFamily="34" charset="0"/>
                <a:ea typeface="Public Sans" pitchFamily="34" charset="-122"/>
                <a:cs typeface="Public Sans" pitchFamily="34" charset="-120"/>
              </a:rPr>
              <a:t>Key Benefit:</a:t>
            </a:r>
            <a:r>
              <a:rPr lang="en-US" sz="1250" dirty="0">
                <a:solidFill>
                  <a:srgbClr val="6F655D"/>
                </a:solidFill>
                <a:latin typeface="Public Sans" pitchFamily="34" charset="0"/>
                <a:ea typeface="Public Sans" pitchFamily="34" charset="-122"/>
                <a:cs typeface="Public Sans" pitchFamily="34" charset="-120"/>
              </a:rPr>
              <a:t> Eliminates entire branches that cannot affect the final decision, reducing computation by up to 50-90% without losing optimality. When alpha ≥ beta, further exploration of that branch is unnecessary.</a:t>
            </a:r>
            <a:endParaRPr lang="en-US" sz="12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8906" y="734497"/>
            <a:ext cx="5492591" cy="686514"/>
          </a:xfrm>
          <a:prstGeom prst="rect">
            <a:avLst/>
          </a:prstGeom>
          <a:noFill/>
          <a:ln/>
        </p:spPr>
        <p:txBody>
          <a:bodyPr wrap="none" lIns="0" tIns="0" rIns="0" bIns="0" rtlCol="0" anchor="t"/>
          <a:lstStyle/>
          <a:p>
            <a:pPr marL="0" indent="0" algn="l">
              <a:lnSpc>
                <a:spcPts val="5400"/>
              </a:lnSpc>
              <a:buNone/>
            </a:pPr>
            <a:r>
              <a:rPr lang="en-US" sz="4300" dirty="0">
                <a:solidFill>
                  <a:srgbClr val="4B6981"/>
                </a:solidFill>
                <a:latin typeface="Playfair Display Semi Bold" pitchFamily="34" charset="0"/>
                <a:ea typeface="Playfair Display Semi Bold" pitchFamily="34" charset="-122"/>
                <a:cs typeface="Playfair Display Semi Bold" pitchFamily="34" charset="-120"/>
              </a:rPr>
              <a:t>AI in Games</a:t>
            </a:r>
            <a:endParaRPr lang="en-US" sz="4300" dirty="0"/>
          </a:p>
        </p:txBody>
      </p:sp>
      <p:sp>
        <p:nvSpPr>
          <p:cNvPr id="3" name="Text 1"/>
          <p:cNvSpPr/>
          <p:nvPr/>
        </p:nvSpPr>
        <p:spPr>
          <a:xfrm>
            <a:off x="768906" y="1860352"/>
            <a:ext cx="13092589" cy="702945"/>
          </a:xfrm>
          <a:prstGeom prst="rect">
            <a:avLst/>
          </a:prstGeom>
          <a:noFill/>
          <a:ln/>
        </p:spPr>
        <p:txBody>
          <a:bodyPr wrap="square" lIns="0" tIns="0" rIns="0" bIns="0" rtlCol="0" anchor="t"/>
          <a:lstStyle/>
          <a:p>
            <a:pPr marL="0" indent="0" algn="l">
              <a:lnSpc>
                <a:spcPts val="2750"/>
              </a:lnSpc>
              <a:buNone/>
            </a:pPr>
            <a:r>
              <a:rPr lang="en-US" sz="1700" dirty="0">
                <a:solidFill>
                  <a:srgbClr val="6F655D"/>
                </a:solidFill>
                <a:latin typeface="Public Sans" pitchFamily="34" charset="0"/>
                <a:ea typeface="Public Sans" pitchFamily="34" charset="-122"/>
                <a:cs typeface="Public Sans" pitchFamily="34" charset="-120"/>
              </a:rPr>
              <a:t>Games exemplify AI challenges: limited information, competitive opponents, and massive decision spaces. Different games require tailored strategies.</a:t>
            </a:r>
            <a:endParaRPr lang="en-US" sz="1700" dirty="0"/>
          </a:p>
        </p:txBody>
      </p:sp>
      <p:pic>
        <p:nvPicPr>
          <p:cNvPr id="4" name="Image 0" descr="preencoded.png"/>
          <p:cNvPicPr>
            <a:picLocks noChangeAspect="1"/>
          </p:cNvPicPr>
          <p:nvPr/>
        </p:nvPicPr>
        <p:blipFill>
          <a:blip r:embed="rId3"/>
          <a:stretch>
            <a:fillRect/>
          </a:stretch>
        </p:blipFill>
        <p:spPr>
          <a:xfrm>
            <a:off x="768906" y="2810351"/>
            <a:ext cx="4181118" cy="2584013"/>
          </a:xfrm>
          <a:prstGeom prst="rect">
            <a:avLst/>
          </a:prstGeom>
        </p:spPr>
      </p:pic>
      <p:sp>
        <p:nvSpPr>
          <p:cNvPr id="5" name="Text 2"/>
          <p:cNvSpPr/>
          <p:nvPr/>
        </p:nvSpPr>
        <p:spPr>
          <a:xfrm>
            <a:off x="768906" y="5614035"/>
            <a:ext cx="2746296" cy="343257"/>
          </a:xfrm>
          <a:prstGeom prst="rect">
            <a:avLst/>
          </a:prstGeom>
          <a:noFill/>
          <a:ln/>
        </p:spPr>
        <p:txBody>
          <a:bodyPr wrap="none" lIns="0" tIns="0" rIns="0" bIns="0" rtlCol="0" anchor="t"/>
          <a:lstStyle/>
          <a:p>
            <a:pPr marL="0" indent="0" algn="l">
              <a:lnSpc>
                <a:spcPts val="2700"/>
              </a:lnSpc>
              <a:buNone/>
            </a:pPr>
            <a:r>
              <a:rPr lang="en-US" sz="2150" dirty="0">
                <a:solidFill>
                  <a:srgbClr val="6F655D"/>
                </a:solidFill>
                <a:latin typeface="Playfair Display Semi Bold" pitchFamily="34" charset="0"/>
                <a:ea typeface="Playfair Display Semi Bold" pitchFamily="34" charset="-122"/>
                <a:cs typeface="Playfair Display Semi Bold" pitchFamily="34" charset="-120"/>
              </a:rPr>
              <a:t>Tic Tac Toe</a:t>
            </a:r>
            <a:endParaRPr lang="en-US" sz="2150" dirty="0"/>
          </a:p>
        </p:txBody>
      </p:sp>
      <p:sp>
        <p:nvSpPr>
          <p:cNvPr id="6" name="Text 3"/>
          <p:cNvSpPr/>
          <p:nvPr/>
        </p:nvSpPr>
        <p:spPr>
          <a:xfrm>
            <a:off x="768906" y="6089094"/>
            <a:ext cx="4181118" cy="1405890"/>
          </a:xfrm>
          <a:prstGeom prst="rect">
            <a:avLst/>
          </a:prstGeom>
          <a:noFill/>
          <a:ln/>
        </p:spPr>
        <p:txBody>
          <a:bodyPr wrap="square" lIns="0" tIns="0" rIns="0" bIns="0" rtlCol="0" anchor="t"/>
          <a:lstStyle/>
          <a:p>
            <a:pPr marL="0" indent="0" algn="l">
              <a:lnSpc>
                <a:spcPts val="2750"/>
              </a:lnSpc>
              <a:buNone/>
            </a:pPr>
            <a:r>
              <a:rPr lang="en-US" sz="1700" dirty="0">
                <a:solidFill>
                  <a:srgbClr val="6F655D"/>
                </a:solidFill>
                <a:latin typeface="Public Sans" pitchFamily="34" charset="0"/>
                <a:ea typeface="Public Sans" pitchFamily="34" charset="-122"/>
                <a:cs typeface="Public Sans" pitchFamily="34" charset="-120"/>
              </a:rPr>
              <a:t>Simple perfect-information game. Min-Max solves it completely, leading to draw with optimal play. Demonstrates basic game-tree evaluation.</a:t>
            </a:r>
            <a:endParaRPr lang="en-US" sz="1700" dirty="0"/>
          </a:p>
        </p:txBody>
      </p:sp>
      <p:pic>
        <p:nvPicPr>
          <p:cNvPr id="7" name="Image 1" descr="preencoded.png"/>
          <p:cNvPicPr>
            <a:picLocks noChangeAspect="1"/>
          </p:cNvPicPr>
          <p:nvPr/>
        </p:nvPicPr>
        <p:blipFill>
          <a:blip r:embed="rId4"/>
          <a:stretch>
            <a:fillRect/>
          </a:stretch>
        </p:blipFill>
        <p:spPr>
          <a:xfrm>
            <a:off x="5224582" y="2810351"/>
            <a:ext cx="4181118" cy="2584013"/>
          </a:xfrm>
          <a:prstGeom prst="rect">
            <a:avLst/>
          </a:prstGeom>
        </p:spPr>
      </p:pic>
      <p:sp>
        <p:nvSpPr>
          <p:cNvPr id="8" name="Text 4"/>
          <p:cNvSpPr/>
          <p:nvPr/>
        </p:nvSpPr>
        <p:spPr>
          <a:xfrm>
            <a:off x="5224582" y="5614035"/>
            <a:ext cx="2746296" cy="343257"/>
          </a:xfrm>
          <a:prstGeom prst="rect">
            <a:avLst/>
          </a:prstGeom>
          <a:noFill/>
          <a:ln/>
        </p:spPr>
        <p:txBody>
          <a:bodyPr wrap="none" lIns="0" tIns="0" rIns="0" bIns="0" rtlCol="0" anchor="t"/>
          <a:lstStyle/>
          <a:p>
            <a:pPr marL="0" indent="0" algn="l">
              <a:lnSpc>
                <a:spcPts val="2700"/>
              </a:lnSpc>
              <a:buNone/>
            </a:pPr>
            <a:r>
              <a:rPr lang="en-US" sz="2150" dirty="0">
                <a:solidFill>
                  <a:srgbClr val="6F655D"/>
                </a:solidFill>
                <a:latin typeface="Playfair Display Semi Bold" pitchFamily="34" charset="0"/>
                <a:ea typeface="Playfair Display Semi Bold" pitchFamily="34" charset="-122"/>
                <a:cs typeface="Playfair Display Semi Bold" pitchFamily="34" charset="-120"/>
              </a:rPr>
              <a:t>Chess</a:t>
            </a:r>
            <a:endParaRPr lang="en-US" sz="2150" dirty="0"/>
          </a:p>
        </p:txBody>
      </p:sp>
      <p:sp>
        <p:nvSpPr>
          <p:cNvPr id="9" name="Text 5"/>
          <p:cNvSpPr/>
          <p:nvPr/>
        </p:nvSpPr>
        <p:spPr>
          <a:xfrm>
            <a:off x="5224582" y="6089094"/>
            <a:ext cx="4181118" cy="1405890"/>
          </a:xfrm>
          <a:prstGeom prst="rect">
            <a:avLst/>
          </a:prstGeom>
          <a:noFill/>
          <a:ln/>
        </p:spPr>
        <p:txBody>
          <a:bodyPr wrap="square" lIns="0" tIns="0" rIns="0" bIns="0" rtlCol="0" anchor="t"/>
          <a:lstStyle/>
          <a:p>
            <a:pPr marL="0" indent="0" algn="l">
              <a:lnSpc>
                <a:spcPts val="2750"/>
              </a:lnSpc>
              <a:buNone/>
            </a:pPr>
            <a:r>
              <a:rPr lang="en-US" sz="1700" dirty="0">
                <a:solidFill>
                  <a:srgbClr val="6F655D"/>
                </a:solidFill>
                <a:latin typeface="Public Sans" pitchFamily="34" charset="0"/>
                <a:ea typeface="Public Sans" pitchFamily="34" charset="-122"/>
                <a:cs typeface="Public Sans" pitchFamily="34" charset="-120"/>
              </a:rPr>
              <a:t>Enormous search space (10^120 possible games). Combines Min-Max with alpha-beta pruning, heuristic evaluation, and opening/endgame databases.</a:t>
            </a:r>
            <a:endParaRPr lang="en-US" sz="1700" dirty="0"/>
          </a:p>
        </p:txBody>
      </p:sp>
      <p:pic>
        <p:nvPicPr>
          <p:cNvPr id="10" name="Image 2" descr="preencoded.png"/>
          <p:cNvPicPr>
            <a:picLocks noChangeAspect="1"/>
          </p:cNvPicPr>
          <p:nvPr/>
        </p:nvPicPr>
        <p:blipFill>
          <a:blip r:embed="rId5"/>
          <a:stretch>
            <a:fillRect/>
          </a:stretch>
        </p:blipFill>
        <p:spPr>
          <a:xfrm>
            <a:off x="9680258" y="2810351"/>
            <a:ext cx="4181118" cy="2584013"/>
          </a:xfrm>
          <a:prstGeom prst="rect">
            <a:avLst/>
          </a:prstGeom>
        </p:spPr>
      </p:pic>
      <p:sp>
        <p:nvSpPr>
          <p:cNvPr id="11" name="Text 6"/>
          <p:cNvSpPr/>
          <p:nvPr/>
        </p:nvSpPr>
        <p:spPr>
          <a:xfrm>
            <a:off x="9680258" y="5614035"/>
            <a:ext cx="2746296" cy="343257"/>
          </a:xfrm>
          <a:prstGeom prst="rect">
            <a:avLst/>
          </a:prstGeom>
          <a:noFill/>
          <a:ln/>
        </p:spPr>
        <p:txBody>
          <a:bodyPr wrap="none" lIns="0" tIns="0" rIns="0" bIns="0" rtlCol="0" anchor="t"/>
          <a:lstStyle/>
          <a:p>
            <a:pPr marL="0" indent="0" algn="l">
              <a:lnSpc>
                <a:spcPts val="2700"/>
              </a:lnSpc>
              <a:buNone/>
            </a:pPr>
            <a:r>
              <a:rPr lang="en-US" sz="2150" dirty="0">
                <a:solidFill>
                  <a:srgbClr val="6F655D"/>
                </a:solidFill>
                <a:latin typeface="Playfair Display Semi Bold" pitchFamily="34" charset="0"/>
                <a:ea typeface="Playfair Display Semi Bold" pitchFamily="34" charset="-122"/>
                <a:cs typeface="Playfair Display Semi Bold" pitchFamily="34" charset="-120"/>
              </a:rPr>
              <a:t>Rock Paper Scissors</a:t>
            </a:r>
            <a:endParaRPr lang="en-US" sz="2150" dirty="0"/>
          </a:p>
        </p:txBody>
      </p:sp>
      <p:sp>
        <p:nvSpPr>
          <p:cNvPr id="12" name="Text 7"/>
          <p:cNvSpPr/>
          <p:nvPr/>
        </p:nvSpPr>
        <p:spPr>
          <a:xfrm>
            <a:off x="9680258" y="6089094"/>
            <a:ext cx="4181118" cy="1405890"/>
          </a:xfrm>
          <a:prstGeom prst="rect">
            <a:avLst/>
          </a:prstGeom>
          <a:noFill/>
          <a:ln/>
        </p:spPr>
        <p:txBody>
          <a:bodyPr wrap="square" lIns="0" tIns="0" rIns="0" bIns="0" rtlCol="0" anchor="t"/>
          <a:lstStyle/>
          <a:p>
            <a:pPr marL="0" indent="0" algn="l">
              <a:lnSpc>
                <a:spcPts val="2750"/>
              </a:lnSpc>
              <a:buNone/>
            </a:pPr>
            <a:r>
              <a:rPr lang="en-US" sz="1700">
                <a:solidFill>
                  <a:srgbClr val="6F655D"/>
                </a:solidFill>
                <a:latin typeface="Public Sans" pitchFamily="34" charset="0"/>
                <a:ea typeface="Public Sans" pitchFamily="34" charset="-122"/>
                <a:cs typeface="Public Sans" pitchFamily="34" charset="-120"/>
              </a:rPr>
              <a:t>Simple </a:t>
            </a:r>
            <a:r>
              <a:rPr lang="en-US" sz="1700" dirty="0">
                <a:solidFill>
                  <a:srgbClr val="6F655D"/>
                </a:solidFill>
                <a:latin typeface="Public Sans" pitchFamily="34" charset="0"/>
                <a:ea typeface="Public Sans" pitchFamily="34" charset="-122"/>
                <a:cs typeface="Public Sans" pitchFamily="34" charset="-120"/>
              </a:rPr>
              <a:t>probabilistic game enhanced with AI using Markov-chain prediction and pattern-based counter </a:t>
            </a:r>
            <a:r>
              <a:rPr lang="en-US" sz="1700">
                <a:solidFill>
                  <a:srgbClr val="6F655D"/>
                </a:solidFill>
                <a:latin typeface="Public Sans" pitchFamily="34" charset="0"/>
                <a:ea typeface="Public Sans" pitchFamily="34" charset="-122"/>
                <a:cs typeface="Public Sans" pitchFamily="34" charset="-120"/>
              </a:rPr>
              <a:t>moves. </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68020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Constraints in Artificial Intelligence</a:t>
            </a:r>
            <a:endParaRPr lang="en-US" sz="4450" dirty="0"/>
          </a:p>
        </p:txBody>
      </p:sp>
      <p:sp>
        <p:nvSpPr>
          <p:cNvPr id="4" name="Text 1"/>
          <p:cNvSpPr/>
          <p:nvPr/>
        </p:nvSpPr>
        <p:spPr>
          <a:xfrm>
            <a:off x="793790" y="243792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Constraints define restrictions or requirements that solutions must satisfy. They're essential for modeling real-world problems and guide AI systems toward valid, practical answers.</a:t>
            </a:r>
            <a:endParaRPr lang="en-US" sz="1750" dirty="0"/>
          </a:p>
        </p:txBody>
      </p:sp>
      <p:sp>
        <p:nvSpPr>
          <p:cNvPr id="5" name="Shape 2"/>
          <p:cNvSpPr/>
          <p:nvPr/>
        </p:nvSpPr>
        <p:spPr>
          <a:xfrm>
            <a:off x="793790" y="3781782"/>
            <a:ext cx="510302" cy="510302"/>
          </a:xfrm>
          <a:prstGeom prst="roundRect">
            <a:avLst>
              <a:gd name="adj" fmla="val 18669"/>
            </a:avLst>
          </a:prstGeom>
          <a:solidFill>
            <a:srgbClr val="E1C2C2">
              <a:alpha val="50000"/>
            </a:srgbClr>
          </a:solidFill>
          <a:ln w="7620">
            <a:solidFill>
              <a:srgbClr val="C7A8A8"/>
            </a:solidFill>
            <a:prstDash val="solid"/>
          </a:ln>
          <a:effectLst>
            <a:outerShdw dist="20320" dir="2700000" algn="bl" rotWithShape="0">
              <a:srgbClr val="C7A8A8">
                <a:alpha val="100000"/>
              </a:srgbClr>
            </a:outerShdw>
          </a:effectLst>
        </p:spPr>
      </p:sp>
      <p:sp>
        <p:nvSpPr>
          <p:cNvPr id="6" name="Text 3"/>
          <p:cNvSpPr/>
          <p:nvPr/>
        </p:nvSpPr>
        <p:spPr>
          <a:xfrm>
            <a:off x="1530906" y="3859649"/>
            <a:ext cx="308931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Why Constraints Matter</a:t>
            </a:r>
            <a:endParaRPr lang="en-US" sz="2200" dirty="0"/>
          </a:p>
        </p:txBody>
      </p:sp>
      <p:sp>
        <p:nvSpPr>
          <p:cNvPr id="7" name="Text 4"/>
          <p:cNvSpPr/>
          <p:nvPr/>
        </p:nvSpPr>
        <p:spPr>
          <a:xfrm>
            <a:off x="1530906" y="4350068"/>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They reduce the search space dramatically, making problems computationally tractable and ensuring solutions meet domain requirements.</a:t>
            </a:r>
            <a:endParaRPr lang="en-US" sz="1750" dirty="0"/>
          </a:p>
        </p:txBody>
      </p:sp>
      <p:sp>
        <p:nvSpPr>
          <p:cNvPr id="8" name="Shape 5"/>
          <p:cNvSpPr/>
          <p:nvPr/>
        </p:nvSpPr>
        <p:spPr>
          <a:xfrm>
            <a:off x="793790" y="5892403"/>
            <a:ext cx="510302" cy="510302"/>
          </a:xfrm>
          <a:prstGeom prst="roundRect">
            <a:avLst>
              <a:gd name="adj" fmla="val 18669"/>
            </a:avLst>
          </a:prstGeom>
          <a:solidFill>
            <a:srgbClr val="CCC4EC">
              <a:alpha val="50000"/>
            </a:srgbClr>
          </a:solidFill>
          <a:ln w="7620">
            <a:solidFill>
              <a:srgbClr val="B2AAD2"/>
            </a:solidFill>
            <a:prstDash val="solid"/>
          </a:ln>
          <a:effectLst>
            <a:outerShdw dist="20320" dir="2700000" algn="bl" rotWithShape="0">
              <a:srgbClr val="B2AAD2">
                <a:alpha val="100000"/>
              </a:srgbClr>
            </a:outerShdw>
          </a:effectLst>
        </p:spPr>
      </p:sp>
      <p:sp>
        <p:nvSpPr>
          <p:cNvPr id="9" name="Text 6"/>
          <p:cNvSpPr/>
          <p:nvPr/>
        </p:nvSpPr>
        <p:spPr>
          <a:xfrm>
            <a:off x="1530906" y="5970270"/>
            <a:ext cx="5044559"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Constraint Satisfaction Problems (CSP)</a:t>
            </a:r>
            <a:endParaRPr lang="en-US" sz="2200" dirty="0"/>
          </a:p>
        </p:txBody>
      </p:sp>
      <p:sp>
        <p:nvSpPr>
          <p:cNvPr id="10" name="Text 7"/>
          <p:cNvSpPr/>
          <p:nvPr/>
        </p:nvSpPr>
        <p:spPr>
          <a:xfrm>
            <a:off x="1530906" y="6460688"/>
            <a:ext cx="6819305"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Consist of variables, domains (allowed values), and constraints. Solving CSPs is fundamental to scheduling, planning, and configuration tasks.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30076"/>
          </a:xfrm>
          <a:prstGeom prst="rect">
            <a:avLst/>
          </a:prstGeom>
        </p:spPr>
      </p:pic>
      <p:sp>
        <p:nvSpPr>
          <p:cNvPr id="3" name="Text 0"/>
          <p:cNvSpPr/>
          <p:nvPr/>
        </p:nvSpPr>
        <p:spPr>
          <a:xfrm>
            <a:off x="693658" y="544949"/>
            <a:ext cx="4954905" cy="619363"/>
          </a:xfrm>
          <a:prstGeom prst="rect">
            <a:avLst/>
          </a:prstGeom>
          <a:noFill/>
          <a:ln/>
        </p:spPr>
        <p:txBody>
          <a:bodyPr wrap="none" lIns="0" tIns="0" rIns="0" bIns="0" rtlCol="0" anchor="t"/>
          <a:lstStyle/>
          <a:p>
            <a:pPr marL="0" indent="0" algn="l">
              <a:lnSpc>
                <a:spcPts val="4850"/>
              </a:lnSpc>
              <a:buNone/>
            </a:pPr>
            <a:r>
              <a:rPr lang="en-US" sz="3900" dirty="0">
                <a:solidFill>
                  <a:srgbClr val="4B6981"/>
                </a:solidFill>
                <a:latin typeface="Playfair Display Semi Bold" pitchFamily="34" charset="0"/>
                <a:ea typeface="Playfair Display Semi Bold" pitchFamily="34" charset="-122"/>
                <a:cs typeface="Playfair Display Semi Bold" pitchFamily="34" charset="-120"/>
              </a:rPr>
              <a:t>Types of Constraints</a:t>
            </a:r>
            <a:endParaRPr lang="en-US" sz="3900" dirty="0"/>
          </a:p>
        </p:txBody>
      </p:sp>
      <p:sp>
        <p:nvSpPr>
          <p:cNvPr id="4" name="Text 1"/>
          <p:cNvSpPr/>
          <p:nvPr/>
        </p:nvSpPr>
        <p:spPr>
          <a:xfrm>
            <a:off x="693658" y="1461492"/>
            <a:ext cx="7756684" cy="634365"/>
          </a:xfrm>
          <a:prstGeom prst="rect">
            <a:avLst/>
          </a:prstGeom>
          <a:noFill/>
          <a:ln/>
        </p:spPr>
        <p:txBody>
          <a:bodyPr wrap="square" lIns="0" tIns="0" rIns="0" bIns="0" rtlCol="0" anchor="t"/>
          <a:lstStyle/>
          <a:p>
            <a:pPr marL="0" indent="0" algn="l">
              <a:lnSpc>
                <a:spcPts val="2450"/>
              </a:lnSpc>
              <a:buNone/>
            </a:pPr>
            <a:r>
              <a:rPr lang="en-US" sz="1550" dirty="0">
                <a:solidFill>
                  <a:srgbClr val="6F655D"/>
                </a:solidFill>
                <a:latin typeface="Public Sans" pitchFamily="34" charset="0"/>
                <a:ea typeface="Public Sans" pitchFamily="34" charset="-122"/>
                <a:cs typeface="Public Sans" pitchFamily="34" charset="-120"/>
              </a:rPr>
              <a:t>Constraints are classified by scope and complexity, each serving different purposes in constraint satisfaction problems.</a:t>
            </a:r>
            <a:endParaRPr lang="en-US" sz="1550" dirty="0"/>
          </a:p>
        </p:txBody>
      </p:sp>
      <p:sp>
        <p:nvSpPr>
          <p:cNvPr id="5" name="Shape 2"/>
          <p:cNvSpPr/>
          <p:nvPr/>
        </p:nvSpPr>
        <p:spPr>
          <a:xfrm>
            <a:off x="693658" y="2318742"/>
            <a:ext cx="3779282" cy="2901315"/>
          </a:xfrm>
          <a:prstGeom prst="roundRect">
            <a:avLst>
              <a:gd name="adj" fmla="val 2869"/>
            </a:avLst>
          </a:prstGeom>
          <a:solidFill>
            <a:srgbClr val="F0DEDC"/>
          </a:solidFill>
          <a:ln w="7620">
            <a:solidFill>
              <a:srgbClr val="E1C2C2"/>
            </a:solidFill>
            <a:prstDash val="solid"/>
          </a:ln>
          <a:effectLst>
            <a:outerShdw dist="17780" dir="2700000" algn="bl" rotWithShape="0">
              <a:srgbClr val="E1C2C2">
                <a:alpha val="100000"/>
              </a:srgbClr>
            </a:outerShdw>
          </a:effectLst>
        </p:spPr>
      </p:sp>
      <p:sp>
        <p:nvSpPr>
          <p:cNvPr id="6" name="Shape 3"/>
          <p:cNvSpPr/>
          <p:nvPr/>
        </p:nvSpPr>
        <p:spPr>
          <a:xfrm>
            <a:off x="899398" y="2524482"/>
            <a:ext cx="594479" cy="594479"/>
          </a:xfrm>
          <a:prstGeom prst="roundRect">
            <a:avLst>
              <a:gd name="adj" fmla="val 15379998"/>
            </a:avLst>
          </a:prstGeom>
          <a:solidFill>
            <a:srgbClr val="E1C2C2"/>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2871" y="2687955"/>
            <a:ext cx="267533" cy="267533"/>
          </a:xfrm>
          <a:prstGeom prst="rect">
            <a:avLst/>
          </a:prstGeom>
        </p:spPr>
      </p:pic>
      <p:sp>
        <p:nvSpPr>
          <p:cNvPr id="8" name="Text 4"/>
          <p:cNvSpPr/>
          <p:nvPr/>
        </p:nvSpPr>
        <p:spPr>
          <a:xfrm>
            <a:off x="899398" y="3317081"/>
            <a:ext cx="2477453" cy="309682"/>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Playfair Display Semi Bold" pitchFamily="34" charset="0"/>
                <a:ea typeface="Playfair Display Semi Bold" pitchFamily="34" charset="-122"/>
                <a:cs typeface="Playfair Display Semi Bold" pitchFamily="34" charset="-120"/>
              </a:rPr>
              <a:t>Unary Constraints</a:t>
            </a:r>
            <a:endParaRPr lang="en-US" sz="1950" dirty="0"/>
          </a:p>
        </p:txBody>
      </p:sp>
      <p:sp>
        <p:nvSpPr>
          <p:cNvPr id="9" name="Text 5"/>
          <p:cNvSpPr/>
          <p:nvPr/>
        </p:nvSpPr>
        <p:spPr>
          <a:xfrm>
            <a:off x="899398" y="3745587"/>
            <a:ext cx="3367802" cy="951548"/>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Public Sans" pitchFamily="34" charset="0"/>
                <a:ea typeface="Public Sans" pitchFamily="34" charset="-122"/>
                <a:cs typeface="Public Sans" pitchFamily="34" charset="-120"/>
              </a:rPr>
              <a:t>Restrict a single variable. Example: X ≠ 3 limits one variable's possible values.</a:t>
            </a:r>
            <a:endParaRPr lang="en-US" sz="1550" dirty="0"/>
          </a:p>
        </p:txBody>
      </p:sp>
      <p:sp>
        <p:nvSpPr>
          <p:cNvPr id="10" name="Shape 6"/>
          <p:cNvSpPr/>
          <p:nvPr/>
        </p:nvSpPr>
        <p:spPr>
          <a:xfrm>
            <a:off x="4671060" y="2318742"/>
            <a:ext cx="3779282" cy="2901315"/>
          </a:xfrm>
          <a:prstGeom prst="roundRect">
            <a:avLst>
              <a:gd name="adj" fmla="val 2869"/>
            </a:avLst>
          </a:prstGeom>
          <a:solidFill>
            <a:srgbClr val="F0DEDC"/>
          </a:solidFill>
          <a:ln w="7620">
            <a:solidFill>
              <a:srgbClr val="CCC4EC"/>
            </a:solidFill>
            <a:prstDash val="solid"/>
          </a:ln>
          <a:effectLst>
            <a:outerShdw dist="17780" dir="2700000" algn="bl" rotWithShape="0">
              <a:srgbClr val="CCC4EC">
                <a:alpha val="100000"/>
              </a:srgbClr>
            </a:outerShdw>
          </a:effectLst>
        </p:spPr>
      </p:sp>
      <p:sp>
        <p:nvSpPr>
          <p:cNvPr id="11" name="Shape 7"/>
          <p:cNvSpPr/>
          <p:nvPr/>
        </p:nvSpPr>
        <p:spPr>
          <a:xfrm>
            <a:off x="4876800" y="2524482"/>
            <a:ext cx="594479" cy="594479"/>
          </a:xfrm>
          <a:prstGeom prst="roundRect">
            <a:avLst>
              <a:gd name="adj" fmla="val 15379998"/>
            </a:avLst>
          </a:prstGeom>
          <a:solidFill>
            <a:srgbClr val="CCC4EC"/>
          </a:solidFill>
          <a:ln/>
        </p:spPr>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0273" y="2687955"/>
            <a:ext cx="267533" cy="267533"/>
          </a:xfrm>
          <a:prstGeom prst="rect">
            <a:avLst/>
          </a:prstGeom>
        </p:spPr>
      </p:pic>
      <p:sp>
        <p:nvSpPr>
          <p:cNvPr id="13" name="Text 8"/>
          <p:cNvSpPr/>
          <p:nvPr/>
        </p:nvSpPr>
        <p:spPr>
          <a:xfrm>
            <a:off x="4876800" y="3317081"/>
            <a:ext cx="2477453" cy="309682"/>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Playfair Display Semi Bold" pitchFamily="34" charset="0"/>
                <a:ea typeface="Playfair Display Semi Bold" pitchFamily="34" charset="-122"/>
                <a:cs typeface="Playfair Display Semi Bold" pitchFamily="34" charset="-120"/>
              </a:rPr>
              <a:t>Binary Constraints</a:t>
            </a:r>
            <a:endParaRPr lang="en-US" sz="1950" dirty="0"/>
          </a:p>
        </p:txBody>
      </p:sp>
      <p:sp>
        <p:nvSpPr>
          <p:cNvPr id="14" name="Text 9"/>
          <p:cNvSpPr/>
          <p:nvPr/>
        </p:nvSpPr>
        <p:spPr>
          <a:xfrm>
            <a:off x="4876800" y="3745587"/>
            <a:ext cx="3367802" cy="1268730"/>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Public Sans" pitchFamily="34" charset="0"/>
                <a:ea typeface="Public Sans" pitchFamily="34" charset="-122"/>
                <a:cs typeface="Public Sans" pitchFamily="34" charset="-120"/>
              </a:rPr>
              <a:t>Involve relationships between two variables. Example: X &lt; Y ensures one variable relates correctly to another.</a:t>
            </a:r>
            <a:endParaRPr lang="en-US" sz="1550" dirty="0"/>
          </a:p>
        </p:txBody>
      </p:sp>
      <p:sp>
        <p:nvSpPr>
          <p:cNvPr id="15" name="Shape 10"/>
          <p:cNvSpPr/>
          <p:nvPr/>
        </p:nvSpPr>
        <p:spPr>
          <a:xfrm>
            <a:off x="693658" y="5418177"/>
            <a:ext cx="7756684" cy="2266950"/>
          </a:xfrm>
          <a:prstGeom prst="roundRect">
            <a:avLst>
              <a:gd name="adj" fmla="val 3672"/>
            </a:avLst>
          </a:prstGeom>
          <a:solidFill>
            <a:srgbClr val="F0DEDC"/>
          </a:solidFill>
          <a:ln w="7620">
            <a:solidFill>
              <a:srgbClr val="B4DAE4"/>
            </a:solidFill>
            <a:prstDash val="solid"/>
          </a:ln>
          <a:effectLst>
            <a:outerShdw dist="17780" dir="2700000" algn="bl" rotWithShape="0">
              <a:srgbClr val="B4DAE4">
                <a:alpha val="100000"/>
              </a:srgbClr>
            </a:outerShdw>
          </a:effectLst>
        </p:spPr>
      </p:sp>
      <p:sp>
        <p:nvSpPr>
          <p:cNvPr id="16" name="Shape 11"/>
          <p:cNvSpPr/>
          <p:nvPr/>
        </p:nvSpPr>
        <p:spPr>
          <a:xfrm>
            <a:off x="899398" y="5623917"/>
            <a:ext cx="594479" cy="594479"/>
          </a:xfrm>
          <a:prstGeom prst="roundRect">
            <a:avLst>
              <a:gd name="adj" fmla="val 15379998"/>
            </a:avLst>
          </a:prstGeom>
          <a:solidFill>
            <a:srgbClr val="B4DAE4"/>
          </a:solidFill>
          <a:ln/>
        </p:spPr>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2871" y="5787390"/>
            <a:ext cx="267533" cy="267533"/>
          </a:xfrm>
          <a:prstGeom prst="rect">
            <a:avLst/>
          </a:prstGeom>
        </p:spPr>
      </p:pic>
      <p:sp>
        <p:nvSpPr>
          <p:cNvPr id="18" name="Text 12"/>
          <p:cNvSpPr/>
          <p:nvPr/>
        </p:nvSpPr>
        <p:spPr>
          <a:xfrm>
            <a:off x="899398" y="6416516"/>
            <a:ext cx="2477453" cy="309682"/>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Playfair Display Semi Bold" pitchFamily="34" charset="0"/>
                <a:ea typeface="Playfair Display Semi Bold" pitchFamily="34" charset="-122"/>
                <a:cs typeface="Playfair Display Semi Bold" pitchFamily="34" charset="-120"/>
              </a:rPr>
              <a:t>Global Constraints</a:t>
            </a:r>
            <a:endParaRPr lang="en-US" sz="1950" dirty="0"/>
          </a:p>
        </p:txBody>
      </p:sp>
      <p:sp>
        <p:nvSpPr>
          <p:cNvPr id="19" name="Text 13"/>
          <p:cNvSpPr/>
          <p:nvPr/>
        </p:nvSpPr>
        <p:spPr>
          <a:xfrm>
            <a:off x="899398" y="6845022"/>
            <a:ext cx="7345204" cy="634365"/>
          </a:xfrm>
          <a:prstGeom prst="rect">
            <a:avLst/>
          </a:prstGeom>
          <a:noFill/>
          <a:ln/>
        </p:spPr>
        <p:txBody>
          <a:bodyPr wrap="square" lIns="0" tIns="0" rIns="0" bIns="0" rtlCol="0" anchor="t"/>
          <a:lstStyle/>
          <a:p>
            <a:pPr marL="0" indent="0" algn="l">
              <a:lnSpc>
                <a:spcPts val="2450"/>
              </a:lnSpc>
              <a:buNone/>
            </a:pPr>
            <a:r>
              <a:rPr lang="en-US" sz="1550" dirty="0">
                <a:solidFill>
                  <a:srgbClr val="000000"/>
                </a:solidFill>
                <a:latin typeface="Public Sans" pitchFamily="34" charset="0"/>
                <a:ea typeface="Public Sans" pitchFamily="34" charset="-122"/>
                <a:cs typeface="Public Sans" pitchFamily="34" charset="-120"/>
              </a:rPr>
              <a:t>Restrict multiple variables simultaneously. Example: All variables in a set must have different values (all-different constraint).</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3777" y="1958920"/>
            <a:ext cx="6735842" cy="478155"/>
          </a:xfrm>
          <a:prstGeom prst="rect">
            <a:avLst/>
          </a:prstGeom>
          <a:noFill/>
          <a:ln/>
        </p:spPr>
        <p:txBody>
          <a:bodyPr wrap="none" lIns="0" tIns="0" rIns="0" bIns="0" rtlCol="0" anchor="t"/>
          <a:lstStyle/>
          <a:p>
            <a:pPr marL="0" indent="0" algn="l">
              <a:lnSpc>
                <a:spcPts val="3750"/>
              </a:lnSpc>
              <a:buNone/>
            </a:pPr>
            <a:r>
              <a:rPr lang="en-US" sz="3000" b="1" dirty="0">
                <a:solidFill>
                  <a:srgbClr val="4B6981"/>
                </a:solidFill>
                <a:latin typeface="Playfair Display Semi Bold" pitchFamily="34" charset="0"/>
                <a:ea typeface="Playfair Display Semi Bold" pitchFamily="34" charset="-122"/>
                <a:cs typeface="Playfair Display Semi Bold" pitchFamily="34" charset="-120"/>
              </a:rPr>
              <a:t>Cryptarithmetic &amp; Bound Propagation</a:t>
            </a:r>
            <a:endParaRPr lang="en-US" sz="3000" b="1" dirty="0"/>
          </a:p>
        </p:txBody>
      </p:sp>
      <p:grpSp>
        <p:nvGrpSpPr>
          <p:cNvPr id="11" name="Group 10">
            <a:extLst>
              <a:ext uri="{FF2B5EF4-FFF2-40B4-BE49-F238E27FC236}">
                <a16:creationId xmlns:a16="http://schemas.microsoft.com/office/drawing/2014/main" id="{16BBF005-3EF1-845F-6070-0C065B70FE88}"/>
              </a:ext>
            </a:extLst>
          </p:cNvPr>
          <p:cNvGrpSpPr/>
          <p:nvPr/>
        </p:nvGrpSpPr>
        <p:grpSpPr>
          <a:xfrm>
            <a:off x="656359" y="3240089"/>
            <a:ext cx="6593260" cy="2627771"/>
            <a:chOff x="535369" y="1281351"/>
            <a:chExt cx="6593260" cy="1859801"/>
          </a:xfrm>
        </p:grpSpPr>
        <p:sp>
          <p:nvSpPr>
            <p:cNvPr id="3" name="Text 1"/>
            <p:cNvSpPr/>
            <p:nvPr/>
          </p:nvSpPr>
          <p:spPr>
            <a:xfrm>
              <a:off x="535543" y="1281351"/>
              <a:ext cx="2029063" cy="238958"/>
            </a:xfrm>
            <a:prstGeom prst="rect">
              <a:avLst/>
            </a:prstGeom>
            <a:noFill/>
            <a:ln/>
          </p:spPr>
          <p:txBody>
            <a:bodyPr wrap="none" lIns="0" tIns="0" rIns="0" bIns="0" rtlCol="0" anchor="t"/>
            <a:lstStyle/>
            <a:p>
              <a:pPr marL="0" indent="0" algn="l">
                <a:lnSpc>
                  <a:spcPts val="1850"/>
                </a:lnSpc>
                <a:buNone/>
              </a:pPr>
              <a:r>
                <a:rPr lang="en-US" b="1" dirty="0">
                  <a:solidFill>
                    <a:srgbClr val="4B6981"/>
                  </a:solidFill>
                  <a:latin typeface="Playfair Display Semi Bold" pitchFamily="34" charset="0"/>
                  <a:ea typeface="Playfair Display Semi Bold" pitchFamily="34" charset="-122"/>
                  <a:cs typeface="Playfair Display Semi Bold" pitchFamily="34" charset="-120"/>
                </a:rPr>
                <a:t>Cryptarithmetic Puzzle</a:t>
              </a:r>
              <a:endParaRPr lang="en-US" b="1" dirty="0"/>
            </a:p>
          </p:txBody>
        </p:sp>
        <p:sp>
          <p:nvSpPr>
            <p:cNvPr id="4" name="Text 2"/>
            <p:cNvSpPr/>
            <p:nvPr/>
          </p:nvSpPr>
          <p:spPr>
            <a:xfrm>
              <a:off x="535543" y="1578509"/>
              <a:ext cx="6134560" cy="489585"/>
            </a:xfrm>
            <a:prstGeom prst="rect">
              <a:avLst/>
            </a:prstGeom>
            <a:noFill/>
            <a:ln/>
          </p:spPr>
          <p:txBody>
            <a:bodyPr wrap="square" lIns="0" tIns="0" rIns="0" bIns="0" rtlCol="0" anchor="t"/>
            <a:lstStyle/>
            <a:p>
              <a:pPr marL="0" indent="0" algn="just">
                <a:lnSpc>
                  <a:spcPts val="1900"/>
                </a:lnSpc>
                <a:buNone/>
              </a:pPr>
              <a:r>
                <a:rPr lang="en-US" sz="1600" dirty="0">
                  <a:solidFill>
                    <a:srgbClr val="6F655D"/>
                  </a:solidFill>
                  <a:latin typeface="Public Sans" pitchFamily="34" charset="0"/>
                  <a:ea typeface="Public Sans" pitchFamily="34" charset="-122"/>
                  <a:cs typeface="Public Sans" pitchFamily="34" charset="-120"/>
                </a:rPr>
                <a:t>A puzzle where letters represent digits, and mathematical operations  must hold true. Each letter maps to a unique  digit  (0-9).</a:t>
              </a:r>
              <a:endParaRPr lang="en-US" sz="1600" dirty="0"/>
            </a:p>
          </p:txBody>
        </p:sp>
        <p:sp>
          <p:nvSpPr>
            <p:cNvPr id="5" name="Text 3"/>
            <p:cNvSpPr/>
            <p:nvPr/>
          </p:nvSpPr>
          <p:spPr>
            <a:xfrm>
              <a:off x="535543" y="2315885"/>
              <a:ext cx="1912620" cy="238958"/>
            </a:xfrm>
            <a:prstGeom prst="rect">
              <a:avLst/>
            </a:prstGeom>
            <a:noFill/>
            <a:ln/>
          </p:spPr>
          <p:txBody>
            <a:bodyPr wrap="none" lIns="0" tIns="0" rIns="0" bIns="0" rtlCol="0" anchor="t"/>
            <a:lstStyle/>
            <a:p>
              <a:pPr marL="0" indent="0" algn="l">
                <a:lnSpc>
                  <a:spcPts val="1850"/>
                </a:lnSpc>
                <a:buNone/>
              </a:pPr>
              <a:r>
                <a:rPr lang="en-US" b="1" dirty="0">
                  <a:solidFill>
                    <a:srgbClr val="4B6981"/>
                  </a:solidFill>
                  <a:latin typeface="Playfair Display Semi Bold" pitchFamily="34" charset="0"/>
                  <a:ea typeface="Playfair Display Semi Bold" pitchFamily="34" charset="-122"/>
                  <a:cs typeface="Playfair Display Semi Bold" pitchFamily="34" charset="-120"/>
                </a:rPr>
                <a:t>Classic Example</a:t>
              </a:r>
              <a:endParaRPr lang="en-US" b="1" dirty="0"/>
            </a:p>
          </p:txBody>
        </p:sp>
        <p:sp>
          <p:nvSpPr>
            <p:cNvPr id="6" name="Text 4"/>
            <p:cNvSpPr/>
            <p:nvPr/>
          </p:nvSpPr>
          <p:spPr>
            <a:xfrm>
              <a:off x="535543" y="2551537"/>
              <a:ext cx="6593086" cy="244793"/>
            </a:xfrm>
            <a:prstGeom prst="rect">
              <a:avLst/>
            </a:prstGeom>
            <a:noFill/>
            <a:ln/>
          </p:spPr>
          <p:txBody>
            <a:bodyPr wrap="none" lIns="0" tIns="0" rIns="0" bIns="0" rtlCol="0" anchor="t"/>
            <a:lstStyle/>
            <a:p>
              <a:pPr marL="0" indent="0" algn="l">
                <a:lnSpc>
                  <a:spcPts val="1900"/>
                </a:lnSpc>
                <a:buNone/>
              </a:pPr>
              <a:r>
                <a:rPr lang="en-US" sz="1400" b="1" dirty="0">
                  <a:solidFill>
                    <a:srgbClr val="6F655D"/>
                  </a:solidFill>
                  <a:latin typeface="Public Sans" pitchFamily="34" charset="0"/>
                  <a:ea typeface="Public Sans" pitchFamily="34" charset="-122"/>
                  <a:cs typeface="Public Sans" pitchFamily="34" charset="-120"/>
                </a:rPr>
                <a:t>SEND + MORE = MONEY</a:t>
              </a:r>
              <a:endParaRPr lang="en-US" sz="1400" b="1" dirty="0"/>
            </a:p>
          </p:txBody>
        </p:sp>
        <p:sp>
          <p:nvSpPr>
            <p:cNvPr id="7" name="Text 5"/>
            <p:cNvSpPr/>
            <p:nvPr/>
          </p:nvSpPr>
          <p:spPr>
            <a:xfrm>
              <a:off x="535369" y="2828365"/>
              <a:ext cx="6134734" cy="312787"/>
            </a:xfrm>
            <a:prstGeom prst="rect">
              <a:avLst/>
            </a:prstGeom>
            <a:noFill/>
            <a:ln/>
          </p:spPr>
          <p:txBody>
            <a:bodyPr wrap="none" lIns="0" tIns="0" rIns="0" bIns="0" rtlCol="0" anchor="t"/>
            <a:lstStyle/>
            <a:p>
              <a:pPr marL="0" indent="0" algn="ctr">
                <a:lnSpc>
                  <a:spcPts val="1900"/>
                </a:lnSpc>
                <a:buNone/>
              </a:pPr>
              <a:r>
                <a:rPr lang="en-US" sz="1600" dirty="0">
                  <a:solidFill>
                    <a:srgbClr val="6F655D"/>
                  </a:solidFill>
                  <a:latin typeface="Public Sans" pitchFamily="34" charset="0"/>
                  <a:ea typeface="Public Sans" pitchFamily="34" charset="-122"/>
                  <a:cs typeface="Public Sans" pitchFamily="34" charset="-120"/>
                </a:rPr>
                <a:t>Find digit assignments where this addition is arithmetically valid</a:t>
              </a:r>
              <a:r>
                <a:rPr lang="en-US" sz="1400" dirty="0">
                  <a:solidFill>
                    <a:srgbClr val="6F655D"/>
                  </a:solidFill>
                  <a:latin typeface="Public Sans" pitchFamily="34" charset="0"/>
                  <a:ea typeface="Public Sans" pitchFamily="34" charset="-122"/>
                  <a:cs typeface="Public Sans" pitchFamily="34" charset="-120"/>
                </a:rPr>
                <a:t>.</a:t>
              </a:r>
              <a:endParaRPr lang="en-US" sz="1400" dirty="0"/>
            </a:p>
          </p:txBody>
        </p:sp>
      </p:grpSp>
      <p:pic>
        <p:nvPicPr>
          <p:cNvPr id="8" name="Image 0" descr="preencoded.png"/>
          <p:cNvPicPr>
            <a:picLocks noChangeAspect="1"/>
          </p:cNvPicPr>
          <p:nvPr/>
        </p:nvPicPr>
        <p:blipFill>
          <a:blip r:embed="rId3"/>
          <a:stretch>
            <a:fillRect/>
          </a:stretch>
        </p:blipFill>
        <p:spPr>
          <a:xfrm>
            <a:off x="7359017" y="654112"/>
            <a:ext cx="6593086" cy="6593086"/>
          </a:xfrm>
          <a:prstGeom prst="rect">
            <a:avLst/>
          </a:prstGeom>
        </p:spPr>
      </p:pic>
      <p:sp>
        <p:nvSpPr>
          <p:cNvPr id="9" name="Text 6"/>
          <p:cNvSpPr/>
          <p:nvPr/>
        </p:nvSpPr>
        <p:spPr>
          <a:xfrm>
            <a:off x="535543" y="8294965"/>
            <a:ext cx="1912620" cy="238958"/>
          </a:xfrm>
          <a:prstGeom prst="rect">
            <a:avLst/>
          </a:prstGeom>
          <a:noFill/>
          <a:ln/>
        </p:spPr>
        <p:txBody>
          <a:bodyPr wrap="none" lIns="0" tIns="0" rIns="0" bIns="0" rtlCol="0" anchor="t"/>
          <a:lstStyle/>
          <a:p>
            <a:pPr marL="0" indent="0" algn="l">
              <a:lnSpc>
                <a:spcPts val="1850"/>
              </a:lnSpc>
              <a:buNone/>
            </a:pPr>
            <a:r>
              <a:rPr lang="en-US" sz="1500" dirty="0">
                <a:solidFill>
                  <a:srgbClr val="4B6981"/>
                </a:solidFill>
                <a:latin typeface="Playfair Display Semi Bold" pitchFamily="34" charset="0"/>
                <a:ea typeface="Playfair Display Semi Bold" pitchFamily="34" charset="-122"/>
                <a:cs typeface="Playfair Display Semi Bold" pitchFamily="34" charset="-120"/>
              </a:rPr>
              <a:t>Bound Propagation</a:t>
            </a:r>
            <a:endParaRPr lang="en-US" sz="1500" dirty="0"/>
          </a:p>
        </p:txBody>
      </p:sp>
      <p:sp>
        <p:nvSpPr>
          <p:cNvPr id="10" name="Text 7"/>
          <p:cNvSpPr/>
          <p:nvPr/>
        </p:nvSpPr>
        <p:spPr>
          <a:xfrm>
            <a:off x="535543" y="8763357"/>
            <a:ext cx="13559314" cy="244793"/>
          </a:xfrm>
          <a:prstGeom prst="rect">
            <a:avLst/>
          </a:prstGeom>
          <a:noFill/>
          <a:ln/>
        </p:spPr>
        <p:txBody>
          <a:bodyPr wrap="none" lIns="0" tIns="0" rIns="0" bIns="0" rtlCol="0" anchor="t"/>
          <a:lstStyle/>
          <a:p>
            <a:pPr marL="0" indent="0" algn="l">
              <a:lnSpc>
                <a:spcPts val="1900"/>
              </a:lnSpc>
              <a:buNone/>
            </a:pPr>
            <a:r>
              <a:rPr lang="en-US" sz="1200" dirty="0">
                <a:solidFill>
                  <a:srgbClr val="6F655D"/>
                </a:solidFill>
                <a:latin typeface="Public Sans" pitchFamily="34" charset="0"/>
                <a:ea typeface="Public Sans" pitchFamily="34" charset="-122"/>
                <a:cs typeface="Public Sans" pitchFamily="34" charset="-120"/>
              </a:rPr>
              <a:t>A constraint propagation technique that tightens variable domains by eliminating values inconsistent with constraints, reducing search space before exhaustive search begins.</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alpha val="85000"/>
            </a:srgbClr>
          </a:solidFill>
          <a:ln/>
        </p:spPr>
      </p:sp>
      <p:sp>
        <p:nvSpPr>
          <p:cNvPr id="4" name="Text 1"/>
          <p:cNvSpPr/>
          <p:nvPr/>
        </p:nvSpPr>
        <p:spPr>
          <a:xfrm>
            <a:off x="3971888" y="2605349"/>
            <a:ext cx="11341298" cy="1417677"/>
          </a:xfrm>
          <a:prstGeom prst="rect">
            <a:avLst/>
          </a:prstGeom>
          <a:noFill/>
          <a:ln/>
        </p:spPr>
        <p:txBody>
          <a:bodyPr wrap="none" lIns="0" tIns="0" rIns="0" bIns="0" rtlCol="0" anchor="t"/>
          <a:lstStyle/>
          <a:p>
            <a:pPr marL="0" indent="0" algn="l">
              <a:lnSpc>
                <a:spcPts val="11150"/>
              </a:lnSpc>
              <a:buNone/>
            </a:pPr>
            <a:r>
              <a:rPr lang="en-US" sz="8900" dirty="0">
                <a:solidFill>
                  <a:srgbClr val="4B6981"/>
                </a:solidFill>
                <a:latin typeface="Playfair Display Semi Bold" pitchFamily="34" charset="0"/>
                <a:ea typeface="Playfair Display Semi Bold" pitchFamily="34" charset="-122"/>
                <a:cs typeface="Playfair Display Semi Bold" pitchFamily="34" charset="-120"/>
              </a:rPr>
              <a:t>Thank You</a:t>
            </a:r>
            <a:endParaRPr lang="en-US" sz="8900" dirty="0"/>
          </a:p>
        </p:txBody>
      </p:sp>
      <p:sp>
        <p:nvSpPr>
          <p:cNvPr id="5" name="Text 2"/>
          <p:cNvSpPr/>
          <p:nvPr/>
        </p:nvSpPr>
        <p:spPr>
          <a:xfrm>
            <a:off x="3044095" y="4394672"/>
            <a:ext cx="9668296" cy="725805"/>
          </a:xfrm>
          <a:prstGeom prst="rect">
            <a:avLst/>
          </a:prstGeom>
          <a:noFill/>
          <a:ln/>
        </p:spPr>
        <p:txBody>
          <a:bodyPr wrap="square" lIns="0" tIns="0" rIns="0" bIns="0" rtlCol="0" anchor="t"/>
          <a:lstStyle/>
          <a:p>
            <a:pPr marL="0" indent="0" algn="l">
              <a:lnSpc>
                <a:spcPts val="2850"/>
              </a:lnSpc>
              <a:buNone/>
            </a:pPr>
            <a:r>
              <a:rPr lang="en-US" dirty="0">
                <a:solidFill>
                  <a:srgbClr val="6F655D"/>
                </a:solidFill>
                <a:latin typeface="Public Sans" pitchFamily="34" charset="0"/>
                <a:ea typeface="Public Sans" pitchFamily="34" charset="-122"/>
                <a:cs typeface="Public Sans" pitchFamily="34" charset="-120"/>
              </a:rPr>
              <a:t>We hope this course has provided valuable insights into the exciting world of Artificial Intelligence. Continue exploring, learning, and innovating!</a:t>
            </a:r>
            <a:endParaRPr lang="en-US" dirty="0"/>
          </a:p>
        </p:txBody>
      </p:sp>
    </p:spTree>
    <p:extLst>
      <p:ext uri="{BB962C8B-B14F-4D97-AF65-F5344CB8AC3E}">
        <p14:creationId xmlns:p14="http://schemas.microsoft.com/office/powerpoint/2010/main" val="175106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76545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What is Artificial Intelligence?</a:t>
            </a:r>
            <a:endParaRPr lang="en-US" sz="4450" dirty="0"/>
          </a:p>
        </p:txBody>
      </p:sp>
      <p:sp>
        <p:nvSpPr>
          <p:cNvPr id="4" name="Text 1"/>
          <p:cNvSpPr/>
          <p:nvPr/>
        </p:nvSpPr>
        <p:spPr>
          <a:xfrm>
            <a:off x="793790" y="252317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Artificial Intelligence represents the simulation of intelligent human behavior by computational systems. AI enables machines to perceive their environment, reason about problems, learn from experience, and take actions to achieve specific goals.</a:t>
            </a:r>
            <a:endParaRPr lang="en-US" sz="1750" dirty="0"/>
          </a:p>
        </p:txBody>
      </p:sp>
      <p:sp>
        <p:nvSpPr>
          <p:cNvPr id="5" name="Shape 2"/>
          <p:cNvSpPr/>
          <p:nvPr/>
        </p:nvSpPr>
        <p:spPr>
          <a:xfrm>
            <a:off x="793790" y="4229933"/>
            <a:ext cx="3664744" cy="1685092"/>
          </a:xfrm>
          <a:prstGeom prst="roundRect">
            <a:avLst>
              <a:gd name="adj" fmla="val 5654"/>
            </a:avLst>
          </a:prstGeom>
          <a:solidFill>
            <a:srgbClr val="E1C2C2">
              <a:alpha val="50000"/>
            </a:srgbClr>
          </a:solidFill>
          <a:ln w="7620">
            <a:solidFill>
              <a:srgbClr val="C7A8A8"/>
            </a:solidFill>
            <a:prstDash val="solid"/>
          </a:ln>
          <a:effectLst>
            <a:outerShdw dist="20320" dir="2700000" algn="bl" rotWithShape="0">
              <a:srgbClr val="C7A8A8">
                <a:alpha val="100000"/>
              </a:srgbClr>
            </a:outerShdw>
          </a:effectLst>
        </p:spPr>
      </p:sp>
      <p:sp>
        <p:nvSpPr>
          <p:cNvPr id="6" name="Text 3"/>
          <p:cNvSpPr/>
          <p:nvPr/>
        </p:nvSpPr>
        <p:spPr>
          <a:xfrm>
            <a:off x="1028224" y="4464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Thinking</a:t>
            </a:r>
            <a:endParaRPr lang="en-US" sz="2200" dirty="0"/>
          </a:p>
        </p:txBody>
      </p:sp>
      <p:sp>
        <p:nvSpPr>
          <p:cNvPr id="7" name="Text 4"/>
          <p:cNvSpPr/>
          <p:nvPr/>
        </p:nvSpPr>
        <p:spPr>
          <a:xfrm>
            <a:off x="1028224" y="4954786"/>
            <a:ext cx="3195876"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Computational reasoning and problem-solving</a:t>
            </a:r>
            <a:endParaRPr lang="en-US" sz="1750" dirty="0"/>
          </a:p>
        </p:txBody>
      </p:sp>
      <p:sp>
        <p:nvSpPr>
          <p:cNvPr id="8" name="Shape 5"/>
          <p:cNvSpPr/>
          <p:nvPr/>
        </p:nvSpPr>
        <p:spPr>
          <a:xfrm>
            <a:off x="4685348" y="4229933"/>
            <a:ext cx="3664863" cy="1685092"/>
          </a:xfrm>
          <a:prstGeom prst="roundRect">
            <a:avLst>
              <a:gd name="adj" fmla="val 5654"/>
            </a:avLst>
          </a:prstGeom>
          <a:solidFill>
            <a:srgbClr val="CCC4EC">
              <a:alpha val="50000"/>
            </a:srgbClr>
          </a:solidFill>
          <a:ln w="7620">
            <a:solidFill>
              <a:srgbClr val="B2AAD2"/>
            </a:solidFill>
            <a:prstDash val="solid"/>
          </a:ln>
          <a:effectLst>
            <a:outerShdw dist="20320" dir="2700000" algn="bl" rotWithShape="0">
              <a:srgbClr val="B2AAD2">
                <a:alpha val="100000"/>
              </a:srgbClr>
            </a:outerShdw>
          </a:effectLst>
        </p:spPr>
      </p:sp>
      <p:sp>
        <p:nvSpPr>
          <p:cNvPr id="9" name="Text 6"/>
          <p:cNvSpPr/>
          <p:nvPr/>
        </p:nvSpPr>
        <p:spPr>
          <a:xfrm>
            <a:off x="4919782" y="44643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Acting</a:t>
            </a:r>
            <a:endParaRPr lang="en-US" sz="2200" dirty="0"/>
          </a:p>
        </p:txBody>
      </p:sp>
      <p:sp>
        <p:nvSpPr>
          <p:cNvPr id="10" name="Text 7"/>
          <p:cNvSpPr/>
          <p:nvPr/>
        </p:nvSpPr>
        <p:spPr>
          <a:xfrm>
            <a:off x="4919782" y="4954786"/>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Taking autonomous actions in the world</a:t>
            </a:r>
            <a:endParaRPr lang="en-US" sz="1750" dirty="0"/>
          </a:p>
        </p:txBody>
      </p:sp>
      <p:sp>
        <p:nvSpPr>
          <p:cNvPr id="11" name="Shape 8"/>
          <p:cNvSpPr/>
          <p:nvPr/>
        </p:nvSpPr>
        <p:spPr>
          <a:xfrm>
            <a:off x="793790" y="6141839"/>
            <a:ext cx="7556421" cy="1322189"/>
          </a:xfrm>
          <a:prstGeom prst="roundRect">
            <a:avLst>
              <a:gd name="adj" fmla="val 7205"/>
            </a:avLst>
          </a:prstGeom>
          <a:solidFill>
            <a:srgbClr val="B4DAE4">
              <a:alpha val="50000"/>
            </a:srgbClr>
          </a:solidFill>
          <a:ln w="7620">
            <a:solidFill>
              <a:srgbClr val="9AC0CA"/>
            </a:solidFill>
            <a:prstDash val="solid"/>
          </a:ln>
          <a:effectLst>
            <a:outerShdw dist="20320" dir="2700000" algn="bl" rotWithShape="0">
              <a:srgbClr val="9AC0CA">
                <a:alpha val="100000"/>
              </a:srgbClr>
            </a:outerShdw>
          </a:effectLst>
        </p:spPr>
      </p:sp>
      <p:sp>
        <p:nvSpPr>
          <p:cNvPr id="12" name="Text 9"/>
          <p:cNvSpPr/>
          <p:nvPr/>
        </p:nvSpPr>
        <p:spPr>
          <a:xfrm>
            <a:off x="1028224" y="63762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Learning</a:t>
            </a:r>
            <a:endParaRPr lang="en-US" sz="2200" dirty="0"/>
          </a:p>
        </p:txBody>
      </p:sp>
      <p:sp>
        <p:nvSpPr>
          <p:cNvPr id="13" name="Text 10"/>
          <p:cNvSpPr/>
          <p:nvPr/>
        </p:nvSpPr>
        <p:spPr>
          <a:xfrm>
            <a:off x="1028224" y="6866692"/>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Improving performance through data and experience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3044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Core Goals of AI</a:t>
            </a:r>
            <a:endParaRPr lang="en-US" sz="4450" dirty="0"/>
          </a:p>
        </p:txBody>
      </p:sp>
      <p:sp>
        <p:nvSpPr>
          <p:cNvPr id="3" name="Text 1"/>
          <p:cNvSpPr/>
          <p:nvPr/>
        </p:nvSpPr>
        <p:spPr>
          <a:xfrm>
            <a:off x="793790" y="189285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AI research pursues ambitious objectives centered on creating intelligent systems. These foundational goals guide both theoretical inquiry and practical development across the field.</a:t>
            </a:r>
            <a:endParaRPr lang="en-US" sz="1750" dirty="0"/>
          </a:p>
        </p:txBody>
      </p:sp>
      <p:sp>
        <p:nvSpPr>
          <p:cNvPr id="4" name="Shape 2"/>
          <p:cNvSpPr/>
          <p:nvPr/>
        </p:nvSpPr>
        <p:spPr>
          <a:xfrm>
            <a:off x="793790" y="3213973"/>
            <a:ext cx="4196358" cy="2040493"/>
          </a:xfrm>
          <a:prstGeom prst="roundRect">
            <a:avLst>
              <a:gd name="adj" fmla="val 7170"/>
            </a:avLst>
          </a:prstGeom>
          <a:solidFill>
            <a:srgbClr val="FFFAF6"/>
          </a:solidFill>
          <a:ln/>
          <a:effectLst>
            <a:outerShdw dist="20320" dir="2700000" algn="bl" rotWithShape="0">
              <a:srgbClr val="E1C2C2">
                <a:alpha val="100000"/>
              </a:srgbClr>
            </a:outerShdw>
          </a:effectLst>
        </p:spPr>
      </p:sp>
      <p:sp>
        <p:nvSpPr>
          <p:cNvPr id="5" name="Shape 3"/>
          <p:cNvSpPr/>
          <p:nvPr/>
        </p:nvSpPr>
        <p:spPr>
          <a:xfrm>
            <a:off x="793790" y="3183493"/>
            <a:ext cx="4196358" cy="121920"/>
          </a:xfrm>
          <a:prstGeom prst="roundRect">
            <a:avLst>
              <a:gd name="adj" fmla="val 78139"/>
            </a:avLst>
          </a:prstGeom>
          <a:solidFill>
            <a:srgbClr val="E1C2C2"/>
          </a:solidFill>
          <a:ln/>
        </p:spPr>
      </p:sp>
      <p:sp>
        <p:nvSpPr>
          <p:cNvPr id="6" name="Shape 4"/>
          <p:cNvSpPr/>
          <p:nvPr/>
        </p:nvSpPr>
        <p:spPr>
          <a:xfrm>
            <a:off x="2551688" y="2873812"/>
            <a:ext cx="680442" cy="680442"/>
          </a:xfrm>
          <a:prstGeom prst="roundRect">
            <a:avLst>
              <a:gd name="adj" fmla="val 134383"/>
            </a:avLst>
          </a:prstGeom>
          <a:solidFill>
            <a:srgbClr val="E1C2C2">
              <a:alpha val="50000"/>
            </a:srgbClr>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5761" y="3077885"/>
            <a:ext cx="272177" cy="272177"/>
          </a:xfrm>
          <a:prstGeom prst="rect">
            <a:avLst/>
          </a:prstGeom>
        </p:spPr>
      </p:pic>
      <p:sp>
        <p:nvSpPr>
          <p:cNvPr id="8" name="Text 5"/>
          <p:cNvSpPr/>
          <p:nvPr/>
        </p:nvSpPr>
        <p:spPr>
          <a:xfrm>
            <a:off x="1051084" y="3780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Automation</a:t>
            </a:r>
            <a:endParaRPr lang="en-US" sz="2200" dirty="0"/>
          </a:p>
        </p:txBody>
      </p:sp>
      <p:sp>
        <p:nvSpPr>
          <p:cNvPr id="9" name="Text 6"/>
          <p:cNvSpPr/>
          <p:nvPr/>
        </p:nvSpPr>
        <p:spPr>
          <a:xfrm>
            <a:off x="1051084" y="4271367"/>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Automating complex, repetitive tasks</a:t>
            </a:r>
            <a:endParaRPr lang="en-US" sz="1750" dirty="0"/>
          </a:p>
        </p:txBody>
      </p:sp>
      <p:sp>
        <p:nvSpPr>
          <p:cNvPr id="10" name="Shape 7"/>
          <p:cNvSpPr/>
          <p:nvPr/>
        </p:nvSpPr>
        <p:spPr>
          <a:xfrm>
            <a:off x="5216962" y="3213973"/>
            <a:ext cx="4196358" cy="2040493"/>
          </a:xfrm>
          <a:prstGeom prst="roundRect">
            <a:avLst>
              <a:gd name="adj" fmla="val 7170"/>
            </a:avLst>
          </a:prstGeom>
          <a:solidFill>
            <a:srgbClr val="FFFAF6"/>
          </a:solidFill>
          <a:ln/>
          <a:effectLst>
            <a:outerShdw dist="20320" dir="2700000" algn="bl" rotWithShape="0">
              <a:srgbClr val="CCC4EC">
                <a:alpha val="100000"/>
              </a:srgbClr>
            </a:outerShdw>
          </a:effectLst>
        </p:spPr>
      </p:sp>
      <p:sp>
        <p:nvSpPr>
          <p:cNvPr id="11" name="Shape 8"/>
          <p:cNvSpPr/>
          <p:nvPr/>
        </p:nvSpPr>
        <p:spPr>
          <a:xfrm>
            <a:off x="5216962" y="3183493"/>
            <a:ext cx="4196358" cy="121920"/>
          </a:xfrm>
          <a:prstGeom prst="roundRect">
            <a:avLst>
              <a:gd name="adj" fmla="val 78139"/>
            </a:avLst>
          </a:prstGeom>
          <a:solidFill>
            <a:srgbClr val="CCC4EC"/>
          </a:solidFill>
          <a:ln/>
        </p:spPr>
      </p:sp>
      <p:sp>
        <p:nvSpPr>
          <p:cNvPr id="12" name="Shape 9"/>
          <p:cNvSpPr/>
          <p:nvPr/>
        </p:nvSpPr>
        <p:spPr>
          <a:xfrm>
            <a:off x="6974860" y="2873812"/>
            <a:ext cx="680442" cy="680442"/>
          </a:xfrm>
          <a:prstGeom prst="roundRect">
            <a:avLst>
              <a:gd name="adj" fmla="val 134383"/>
            </a:avLst>
          </a:prstGeom>
          <a:solidFill>
            <a:srgbClr val="CCC4EC">
              <a:alpha val="50000"/>
            </a:srgbClr>
          </a:solidFill>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78933" y="3077885"/>
            <a:ext cx="272177" cy="272177"/>
          </a:xfrm>
          <a:prstGeom prst="rect">
            <a:avLst/>
          </a:prstGeom>
        </p:spPr>
      </p:pic>
      <p:sp>
        <p:nvSpPr>
          <p:cNvPr id="14" name="Text 10"/>
          <p:cNvSpPr/>
          <p:nvPr/>
        </p:nvSpPr>
        <p:spPr>
          <a:xfrm>
            <a:off x="5474256" y="3780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Reasoning</a:t>
            </a:r>
            <a:endParaRPr lang="en-US" sz="2200" dirty="0"/>
          </a:p>
        </p:txBody>
      </p:sp>
      <p:sp>
        <p:nvSpPr>
          <p:cNvPr id="15" name="Text 11"/>
          <p:cNvSpPr/>
          <p:nvPr/>
        </p:nvSpPr>
        <p:spPr>
          <a:xfrm>
            <a:off x="5474256" y="4271367"/>
            <a:ext cx="3681770"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Enabling logical deduction and inference</a:t>
            </a:r>
            <a:endParaRPr lang="en-US" sz="1750" dirty="0"/>
          </a:p>
        </p:txBody>
      </p:sp>
      <p:sp>
        <p:nvSpPr>
          <p:cNvPr id="16" name="Shape 12"/>
          <p:cNvSpPr/>
          <p:nvPr/>
        </p:nvSpPr>
        <p:spPr>
          <a:xfrm>
            <a:off x="9640133" y="3213973"/>
            <a:ext cx="4196358" cy="2040493"/>
          </a:xfrm>
          <a:prstGeom prst="roundRect">
            <a:avLst>
              <a:gd name="adj" fmla="val 7170"/>
            </a:avLst>
          </a:prstGeom>
          <a:solidFill>
            <a:srgbClr val="FFFAF6"/>
          </a:solidFill>
          <a:ln/>
          <a:effectLst>
            <a:outerShdw dist="20320" dir="2700000" algn="bl" rotWithShape="0">
              <a:srgbClr val="B4DAE4">
                <a:alpha val="100000"/>
              </a:srgbClr>
            </a:outerShdw>
          </a:effectLst>
        </p:spPr>
      </p:sp>
      <p:sp>
        <p:nvSpPr>
          <p:cNvPr id="17" name="Shape 13"/>
          <p:cNvSpPr/>
          <p:nvPr/>
        </p:nvSpPr>
        <p:spPr>
          <a:xfrm>
            <a:off x="9640133" y="3183493"/>
            <a:ext cx="4196358" cy="121920"/>
          </a:xfrm>
          <a:prstGeom prst="roundRect">
            <a:avLst>
              <a:gd name="adj" fmla="val 78139"/>
            </a:avLst>
          </a:prstGeom>
          <a:solidFill>
            <a:srgbClr val="B4DAE4"/>
          </a:solidFill>
          <a:ln/>
        </p:spPr>
      </p:sp>
      <p:sp>
        <p:nvSpPr>
          <p:cNvPr id="18" name="Shape 14"/>
          <p:cNvSpPr/>
          <p:nvPr/>
        </p:nvSpPr>
        <p:spPr>
          <a:xfrm>
            <a:off x="11398032" y="2873812"/>
            <a:ext cx="680442" cy="680442"/>
          </a:xfrm>
          <a:prstGeom prst="roundRect">
            <a:avLst>
              <a:gd name="adj" fmla="val 134383"/>
            </a:avLst>
          </a:prstGeom>
          <a:solidFill>
            <a:srgbClr val="B4DAE4">
              <a:alpha val="50000"/>
            </a:srgbClr>
          </a:solidFill>
          <a:ln/>
        </p:spPr>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2105" y="3077885"/>
            <a:ext cx="272177" cy="272177"/>
          </a:xfrm>
          <a:prstGeom prst="rect">
            <a:avLst/>
          </a:prstGeom>
        </p:spPr>
      </p:pic>
      <p:sp>
        <p:nvSpPr>
          <p:cNvPr id="20" name="Text 15"/>
          <p:cNvSpPr/>
          <p:nvPr/>
        </p:nvSpPr>
        <p:spPr>
          <a:xfrm>
            <a:off x="9897427" y="37809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Learning</a:t>
            </a:r>
            <a:endParaRPr lang="en-US" sz="2200" dirty="0"/>
          </a:p>
        </p:txBody>
      </p:sp>
      <p:sp>
        <p:nvSpPr>
          <p:cNvPr id="21" name="Text 16"/>
          <p:cNvSpPr/>
          <p:nvPr/>
        </p:nvSpPr>
        <p:spPr>
          <a:xfrm>
            <a:off x="9897427" y="4271367"/>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Extracting insights from data</a:t>
            </a:r>
            <a:endParaRPr lang="en-US" sz="1750" dirty="0"/>
          </a:p>
        </p:txBody>
      </p:sp>
      <p:sp>
        <p:nvSpPr>
          <p:cNvPr id="22" name="Shape 17"/>
          <p:cNvSpPr/>
          <p:nvPr/>
        </p:nvSpPr>
        <p:spPr>
          <a:xfrm>
            <a:off x="793790" y="5821442"/>
            <a:ext cx="6407944" cy="1677591"/>
          </a:xfrm>
          <a:prstGeom prst="roundRect">
            <a:avLst>
              <a:gd name="adj" fmla="val 8721"/>
            </a:avLst>
          </a:prstGeom>
          <a:solidFill>
            <a:srgbClr val="FFFAF6"/>
          </a:solidFill>
          <a:ln/>
          <a:effectLst>
            <a:outerShdw dist="20320" dir="2700000" algn="bl" rotWithShape="0">
              <a:srgbClr val="E1C2C2">
                <a:alpha val="100000"/>
              </a:srgbClr>
            </a:outerShdw>
          </a:effectLst>
        </p:spPr>
      </p:sp>
      <p:sp>
        <p:nvSpPr>
          <p:cNvPr id="23" name="Shape 18"/>
          <p:cNvSpPr/>
          <p:nvPr/>
        </p:nvSpPr>
        <p:spPr>
          <a:xfrm>
            <a:off x="793790" y="5790962"/>
            <a:ext cx="6407944" cy="121920"/>
          </a:xfrm>
          <a:prstGeom prst="roundRect">
            <a:avLst>
              <a:gd name="adj" fmla="val 78139"/>
            </a:avLst>
          </a:prstGeom>
          <a:solidFill>
            <a:srgbClr val="E1C2C2"/>
          </a:solidFill>
          <a:ln/>
        </p:spPr>
      </p:sp>
      <p:sp>
        <p:nvSpPr>
          <p:cNvPr id="24" name="Shape 19"/>
          <p:cNvSpPr/>
          <p:nvPr/>
        </p:nvSpPr>
        <p:spPr>
          <a:xfrm>
            <a:off x="3657540" y="5481280"/>
            <a:ext cx="680442" cy="680442"/>
          </a:xfrm>
          <a:prstGeom prst="roundRect">
            <a:avLst>
              <a:gd name="adj" fmla="val 134383"/>
            </a:avLst>
          </a:prstGeom>
          <a:solidFill>
            <a:srgbClr val="E1C2C2">
              <a:alpha val="50000"/>
            </a:srgbClr>
          </a:solidFill>
          <a:ln/>
        </p:spPr>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61614" y="5685353"/>
            <a:ext cx="272177" cy="272177"/>
          </a:xfrm>
          <a:prstGeom prst="rect">
            <a:avLst/>
          </a:prstGeom>
        </p:spPr>
      </p:pic>
      <p:sp>
        <p:nvSpPr>
          <p:cNvPr id="26" name="Text 20"/>
          <p:cNvSpPr/>
          <p:nvPr/>
        </p:nvSpPr>
        <p:spPr>
          <a:xfrm>
            <a:off x="1051084" y="6388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Perception</a:t>
            </a:r>
            <a:endParaRPr lang="en-US" sz="2200" dirty="0"/>
          </a:p>
        </p:txBody>
      </p:sp>
      <p:sp>
        <p:nvSpPr>
          <p:cNvPr id="27" name="Text 21"/>
          <p:cNvSpPr/>
          <p:nvPr/>
        </p:nvSpPr>
        <p:spPr>
          <a:xfrm>
            <a:off x="1051084" y="6878836"/>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Interpreting sensory information</a:t>
            </a:r>
            <a:endParaRPr lang="en-US" sz="1750" dirty="0"/>
          </a:p>
        </p:txBody>
      </p:sp>
      <p:sp>
        <p:nvSpPr>
          <p:cNvPr id="28" name="Shape 22"/>
          <p:cNvSpPr/>
          <p:nvPr/>
        </p:nvSpPr>
        <p:spPr>
          <a:xfrm>
            <a:off x="7428548" y="5821442"/>
            <a:ext cx="6407944" cy="1677591"/>
          </a:xfrm>
          <a:prstGeom prst="roundRect">
            <a:avLst>
              <a:gd name="adj" fmla="val 8721"/>
            </a:avLst>
          </a:prstGeom>
          <a:solidFill>
            <a:srgbClr val="FFFAF6"/>
          </a:solidFill>
          <a:ln/>
          <a:effectLst>
            <a:outerShdw dist="20320" dir="2700000" algn="bl" rotWithShape="0">
              <a:srgbClr val="CCC4EC">
                <a:alpha val="100000"/>
              </a:srgbClr>
            </a:outerShdw>
          </a:effectLst>
        </p:spPr>
      </p:sp>
      <p:sp>
        <p:nvSpPr>
          <p:cNvPr id="29" name="Shape 23"/>
          <p:cNvSpPr/>
          <p:nvPr/>
        </p:nvSpPr>
        <p:spPr>
          <a:xfrm>
            <a:off x="7428548" y="5790962"/>
            <a:ext cx="6407944" cy="121920"/>
          </a:xfrm>
          <a:prstGeom prst="roundRect">
            <a:avLst>
              <a:gd name="adj" fmla="val 78139"/>
            </a:avLst>
          </a:prstGeom>
          <a:solidFill>
            <a:srgbClr val="CCC4EC"/>
          </a:solidFill>
          <a:ln/>
        </p:spPr>
      </p:sp>
      <p:sp>
        <p:nvSpPr>
          <p:cNvPr id="30" name="Shape 24"/>
          <p:cNvSpPr/>
          <p:nvPr/>
        </p:nvSpPr>
        <p:spPr>
          <a:xfrm>
            <a:off x="10292298" y="5481280"/>
            <a:ext cx="680442" cy="680442"/>
          </a:xfrm>
          <a:prstGeom prst="roundRect">
            <a:avLst>
              <a:gd name="adj" fmla="val 134383"/>
            </a:avLst>
          </a:prstGeom>
          <a:solidFill>
            <a:srgbClr val="CCC4EC">
              <a:alpha val="50000"/>
            </a:srgbClr>
          </a:solidFill>
          <a:ln/>
        </p:spPr>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96371" y="5685353"/>
            <a:ext cx="272177" cy="272177"/>
          </a:xfrm>
          <a:prstGeom prst="rect">
            <a:avLst/>
          </a:prstGeom>
        </p:spPr>
      </p:pic>
      <p:sp>
        <p:nvSpPr>
          <p:cNvPr id="32" name="Text 25"/>
          <p:cNvSpPr/>
          <p:nvPr/>
        </p:nvSpPr>
        <p:spPr>
          <a:xfrm>
            <a:off x="7685842" y="6388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Natural Language</a:t>
            </a:r>
            <a:endParaRPr lang="en-US" sz="2200" dirty="0"/>
          </a:p>
        </p:txBody>
      </p:sp>
      <p:sp>
        <p:nvSpPr>
          <p:cNvPr id="33" name="Text 26"/>
          <p:cNvSpPr/>
          <p:nvPr/>
        </p:nvSpPr>
        <p:spPr>
          <a:xfrm>
            <a:off x="7685842" y="6878836"/>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Understanding and generating human language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98245"/>
            <a:ext cx="7658695"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Real-World Applications of AI</a:t>
            </a:r>
            <a:endParaRPr lang="en-US" sz="4450" dirty="0"/>
          </a:p>
        </p:txBody>
      </p:sp>
      <p:sp>
        <p:nvSpPr>
          <p:cNvPr id="3" name="Text 1"/>
          <p:cNvSpPr/>
          <p:nvPr/>
        </p:nvSpPr>
        <p:spPr>
          <a:xfrm>
            <a:off x="793790" y="236065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AI technologies are actively transforming industries, enhancing human capabilities, and solving complex problems. From diagnosis to discovery, AI's impact spans nearly every sector of society.</a:t>
            </a:r>
            <a:endParaRPr lang="en-US" sz="1750" dirty="0"/>
          </a:p>
        </p:txBody>
      </p:sp>
      <p:pic>
        <p:nvPicPr>
          <p:cNvPr id="4" name="Image 0" descr="preencoded.png"/>
          <p:cNvPicPr>
            <a:picLocks noChangeAspect="1"/>
          </p:cNvPicPr>
          <p:nvPr/>
        </p:nvPicPr>
        <p:blipFill>
          <a:blip r:embed="rId3"/>
          <a:stretch>
            <a:fillRect/>
          </a:stretch>
        </p:blipFill>
        <p:spPr>
          <a:xfrm>
            <a:off x="793790" y="3341608"/>
            <a:ext cx="3048000" cy="1883807"/>
          </a:xfrm>
          <a:prstGeom prst="rect">
            <a:avLst/>
          </a:prstGeom>
        </p:spPr>
      </p:pic>
      <p:sp>
        <p:nvSpPr>
          <p:cNvPr id="5" name="Text 2"/>
          <p:cNvSpPr/>
          <p:nvPr/>
        </p:nvSpPr>
        <p:spPr>
          <a:xfrm>
            <a:off x="793790" y="5452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Healthcare</a:t>
            </a:r>
            <a:endParaRPr lang="en-US" sz="2200" dirty="0"/>
          </a:p>
        </p:txBody>
      </p:sp>
      <p:sp>
        <p:nvSpPr>
          <p:cNvPr id="6" name="Text 3"/>
          <p:cNvSpPr/>
          <p:nvPr/>
        </p:nvSpPr>
        <p:spPr>
          <a:xfrm>
            <a:off x="793790" y="5942648"/>
            <a:ext cx="3048000"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Disease diagnosis, treatment planning, drug discovery</a:t>
            </a:r>
            <a:endParaRPr lang="en-US" sz="1750" dirty="0"/>
          </a:p>
        </p:txBody>
      </p:sp>
      <p:pic>
        <p:nvPicPr>
          <p:cNvPr id="7" name="Image 1" descr="preencoded.png"/>
          <p:cNvPicPr>
            <a:picLocks noChangeAspect="1"/>
          </p:cNvPicPr>
          <p:nvPr/>
        </p:nvPicPr>
        <p:blipFill>
          <a:blip r:embed="rId4"/>
          <a:stretch>
            <a:fillRect/>
          </a:stretch>
        </p:blipFill>
        <p:spPr>
          <a:xfrm>
            <a:off x="4125278" y="3341608"/>
            <a:ext cx="3048119" cy="1883807"/>
          </a:xfrm>
          <a:prstGeom prst="rect">
            <a:avLst/>
          </a:prstGeom>
        </p:spPr>
      </p:pic>
      <p:sp>
        <p:nvSpPr>
          <p:cNvPr id="8" name="Text 4"/>
          <p:cNvSpPr/>
          <p:nvPr/>
        </p:nvSpPr>
        <p:spPr>
          <a:xfrm>
            <a:off x="4125278" y="5452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Robotics</a:t>
            </a:r>
            <a:endParaRPr lang="en-US" sz="2200" dirty="0"/>
          </a:p>
        </p:txBody>
      </p:sp>
      <p:sp>
        <p:nvSpPr>
          <p:cNvPr id="9" name="Text 5"/>
          <p:cNvSpPr/>
          <p:nvPr/>
        </p:nvSpPr>
        <p:spPr>
          <a:xfrm>
            <a:off x="4125278" y="5942648"/>
            <a:ext cx="3048119"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Manufacturing, autonomous vehicles, exploration</a:t>
            </a:r>
            <a:endParaRPr lang="en-US" sz="1750" dirty="0"/>
          </a:p>
        </p:txBody>
      </p:sp>
      <p:pic>
        <p:nvPicPr>
          <p:cNvPr id="10" name="Image 2" descr="preencoded.png"/>
          <p:cNvPicPr>
            <a:picLocks noChangeAspect="1"/>
          </p:cNvPicPr>
          <p:nvPr/>
        </p:nvPicPr>
        <p:blipFill>
          <a:blip r:embed="rId5"/>
          <a:stretch>
            <a:fillRect/>
          </a:stretch>
        </p:blipFill>
        <p:spPr>
          <a:xfrm>
            <a:off x="7456884" y="3341608"/>
            <a:ext cx="3048119" cy="1883807"/>
          </a:xfrm>
          <a:prstGeom prst="rect">
            <a:avLst/>
          </a:prstGeom>
        </p:spPr>
      </p:pic>
      <p:sp>
        <p:nvSpPr>
          <p:cNvPr id="11" name="Text 6"/>
          <p:cNvSpPr/>
          <p:nvPr/>
        </p:nvSpPr>
        <p:spPr>
          <a:xfrm>
            <a:off x="7456884" y="5452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Education</a:t>
            </a:r>
            <a:endParaRPr lang="en-US" sz="2200" dirty="0"/>
          </a:p>
        </p:txBody>
      </p:sp>
      <p:sp>
        <p:nvSpPr>
          <p:cNvPr id="12" name="Text 7"/>
          <p:cNvSpPr/>
          <p:nvPr/>
        </p:nvSpPr>
        <p:spPr>
          <a:xfrm>
            <a:off x="7456884" y="5942648"/>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Personalized tutoring, intelligent assessment systems</a:t>
            </a:r>
            <a:endParaRPr lang="en-US" sz="1750" dirty="0"/>
          </a:p>
        </p:txBody>
      </p:sp>
      <p:pic>
        <p:nvPicPr>
          <p:cNvPr id="13" name="Image 3" descr="preencoded.png"/>
          <p:cNvPicPr>
            <a:picLocks noChangeAspect="1"/>
          </p:cNvPicPr>
          <p:nvPr/>
        </p:nvPicPr>
        <p:blipFill>
          <a:blip r:embed="rId6"/>
          <a:stretch>
            <a:fillRect/>
          </a:stretch>
        </p:blipFill>
        <p:spPr>
          <a:xfrm>
            <a:off x="10788491" y="3341608"/>
            <a:ext cx="3048119" cy="1883807"/>
          </a:xfrm>
          <a:prstGeom prst="rect">
            <a:avLst/>
          </a:prstGeom>
        </p:spPr>
      </p:pic>
      <p:sp>
        <p:nvSpPr>
          <p:cNvPr id="14" name="Text 8"/>
          <p:cNvSpPr/>
          <p:nvPr/>
        </p:nvSpPr>
        <p:spPr>
          <a:xfrm>
            <a:off x="10788491" y="5452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Games &amp; Strategy</a:t>
            </a:r>
            <a:endParaRPr lang="en-US" sz="2200" dirty="0"/>
          </a:p>
        </p:txBody>
      </p:sp>
      <p:sp>
        <p:nvSpPr>
          <p:cNvPr id="15" name="Text 9"/>
          <p:cNvSpPr/>
          <p:nvPr/>
        </p:nvSpPr>
        <p:spPr>
          <a:xfrm>
            <a:off x="10788491" y="5942648"/>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Chess engines, game-playing agents, strategic reasoning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74708"/>
            <a:ext cx="7074218"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Foundations of Intelligence</a:t>
            </a:r>
            <a:endParaRPr lang="en-US" sz="4450" dirty="0"/>
          </a:p>
        </p:txBody>
      </p:sp>
      <p:sp>
        <p:nvSpPr>
          <p:cNvPr id="3" name="Text 1"/>
          <p:cNvSpPr/>
          <p:nvPr/>
        </p:nvSpPr>
        <p:spPr>
          <a:xfrm>
            <a:off x="793790" y="263711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Three perspectives frame how we understand and measure artificial intelligence, each offering unique insights into the nature of intelligent behavior.</a:t>
            </a:r>
            <a:endParaRPr lang="en-US" sz="1750" dirty="0"/>
          </a:p>
        </p:txBody>
      </p:sp>
      <p:sp>
        <p:nvSpPr>
          <p:cNvPr id="4" name="Shape 2"/>
          <p:cNvSpPr/>
          <p:nvPr/>
        </p:nvSpPr>
        <p:spPr>
          <a:xfrm>
            <a:off x="793790" y="3618071"/>
            <a:ext cx="4196358" cy="3136702"/>
          </a:xfrm>
          <a:prstGeom prst="roundRect">
            <a:avLst>
              <a:gd name="adj" fmla="val 17355"/>
            </a:avLst>
          </a:prstGeom>
          <a:solidFill>
            <a:srgbClr val="E1C2C2">
              <a:alpha val="50000"/>
            </a:srgbClr>
          </a:solidFill>
          <a:ln w="7620">
            <a:solidFill>
              <a:srgbClr val="C7A8A8"/>
            </a:solidFill>
            <a:prstDash val="solid"/>
          </a:ln>
          <a:effectLst>
            <a:outerShdw dist="20320" dir="2700000" algn="bl" rotWithShape="0">
              <a:srgbClr val="C7A8A8">
                <a:alpha val="100000"/>
              </a:srgbClr>
            </a:outerShdw>
          </a:effectLst>
        </p:spPr>
      </p:sp>
      <p:sp>
        <p:nvSpPr>
          <p:cNvPr id="5" name="Text 3"/>
          <p:cNvSpPr/>
          <p:nvPr/>
        </p:nvSpPr>
        <p:spPr>
          <a:xfrm>
            <a:off x="1028224" y="38525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Turing Test</a:t>
            </a:r>
            <a:endParaRPr lang="en-US" sz="2200" dirty="0"/>
          </a:p>
        </p:txBody>
      </p:sp>
      <p:sp>
        <p:nvSpPr>
          <p:cNvPr id="6" name="Text 4"/>
          <p:cNvSpPr/>
          <p:nvPr/>
        </p:nvSpPr>
        <p:spPr>
          <a:xfrm>
            <a:off x="1028224" y="4342924"/>
            <a:ext cx="3727490" cy="217741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Can a machine exhibit conversational behavior indistinguishable from a human? This behavioral test measures machine intelligence through imitation.</a:t>
            </a:r>
            <a:endParaRPr lang="en-US" sz="1750" dirty="0"/>
          </a:p>
        </p:txBody>
      </p:sp>
      <p:sp>
        <p:nvSpPr>
          <p:cNvPr id="7" name="Shape 5"/>
          <p:cNvSpPr/>
          <p:nvPr/>
        </p:nvSpPr>
        <p:spPr>
          <a:xfrm>
            <a:off x="5216962" y="3618071"/>
            <a:ext cx="4196358" cy="3136702"/>
          </a:xfrm>
          <a:prstGeom prst="roundRect">
            <a:avLst>
              <a:gd name="adj" fmla="val 17355"/>
            </a:avLst>
          </a:prstGeom>
          <a:solidFill>
            <a:srgbClr val="CCC4EC">
              <a:alpha val="50000"/>
            </a:srgbClr>
          </a:solidFill>
          <a:ln w="7620">
            <a:solidFill>
              <a:srgbClr val="B2AAD2"/>
            </a:solidFill>
            <a:prstDash val="solid"/>
          </a:ln>
          <a:effectLst>
            <a:outerShdw dist="20320" dir="2700000" algn="bl" rotWithShape="0">
              <a:srgbClr val="B2AAD2">
                <a:alpha val="100000"/>
              </a:srgbClr>
            </a:outerShdw>
          </a:effectLst>
        </p:spPr>
      </p:sp>
      <p:sp>
        <p:nvSpPr>
          <p:cNvPr id="8" name="Text 6"/>
          <p:cNvSpPr/>
          <p:nvPr/>
        </p:nvSpPr>
        <p:spPr>
          <a:xfrm>
            <a:off x="5451396" y="38525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Neuroscience</a:t>
            </a:r>
            <a:endParaRPr lang="en-US" sz="2200" dirty="0"/>
          </a:p>
        </p:txBody>
      </p:sp>
      <p:sp>
        <p:nvSpPr>
          <p:cNvPr id="9" name="Text 7"/>
          <p:cNvSpPr/>
          <p:nvPr/>
        </p:nvSpPr>
        <p:spPr>
          <a:xfrm>
            <a:off x="5451396" y="4342924"/>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Understanding biological intelligence in brains to inspire computational systems. Cognitive science informs algorithm design and architecture.</a:t>
            </a:r>
            <a:endParaRPr lang="en-US" sz="1750" dirty="0"/>
          </a:p>
        </p:txBody>
      </p:sp>
      <p:sp>
        <p:nvSpPr>
          <p:cNvPr id="10" name="Shape 8"/>
          <p:cNvSpPr/>
          <p:nvPr/>
        </p:nvSpPr>
        <p:spPr>
          <a:xfrm>
            <a:off x="9640133" y="3618071"/>
            <a:ext cx="4196358" cy="3136702"/>
          </a:xfrm>
          <a:prstGeom prst="roundRect">
            <a:avLst>
              <a:gd name="adj" fmla="val 17355"/>
            </a:avLst>
          </a:prstGeom>
          <a:solidFill>
            <a:srgbClr val="B4DAE4">
              <a:alpha val="50000"/>
            </a:srgbClr>
          </a:solidFill>
          <a:ln w="7620">
            <a:solidFill>
              <a:srgbClr val="9AC0CA"/>
            </a:solidFill>
            <a:prstDash val="solid"/>
          </a:ln>
          <a:effectLst>
            <a:outerShdw dist="20320" dir="2700000" algn="bl" rotWithShape="0">
              <a:srgbClr val="9AC0CA">
                <a:alpha val="100000"/>
              </a:srgbClr>
            </a:outerShdw>
          </a:effectLst>
        </p:spPr>
      </p:sp>
      <p:sp>
        <p:nvSpPr>
          <p:cNvPr id="11" name="Text 9"/>
          <p:cNvSpPr/>
          <p:nvPr/>
        </p:nvSpPr>
        <p:spPr>
          <a:xfrm>
            <a:off x="9874568" y="38525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Rationality</a:t>
            </a:r>
            <a:endParaRPr lang="en-US" sz="2200" dirty="0"/>
          </a:p>
        </p:txBody>
      </p:sp>
      <p:sp>
        <p:nvSpPr>
          <p:cNvPr id="12" name="Text 10"/>
          <p:cNvSpPr/>
          <p:nvPr/>
        </p:nvSpPr>
        <p:spPr>
          <a:xfrm>
            <a:off x="9874568" y="4342924"/>
            <a:ext cx="3727490" cy="1814513"/>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Building systems that make optimal decisions given available information. Logic and decision theory provide rigorous foundations for rational behavior.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133219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Agents in Artificial Intelligence</a:t>
            </a:r>
            <a:endParaRPr lang="en-US" sz="4450" dirty="0"/>
          </a:p>
        </p:txBody>
      </p:sp>
      <p:sp>
        <p:nvSpPr>
          <p:cNvPr id="4" name="Text 1"/>
          <p:cNvSpPr/>
          <p:nvPr/>
        </p:nvSpPr>
        <p:spPr>
          <a:xfrm>
            <a:off x="793790" y="3089910"/>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An agent is an autonomous computational entity that perceives its environment through sensors and acts upon it through actuators. Agents form the conceptual foundation for most AI systems, enabling sophisticated autonomous behavior through perception-action cycles.</a:t>
            </a:r>
            <a:endParaRPr lang="en-US" sz="1750" dirty="0"/>
          </a:p>
        </p:txBody>
      </p:sp>
      <p:sp>
        <p:nvSpPr>
          <p:cNvPr id="5" name="Text 2"/>
          <p:cNvSpPr/>
          <p:nvPr/>
        </p:nvSpPr>
        <p:spPr>
          <a:xfrm>
            <a:off x="793790" y="50234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B6981"/>
                </a:solidFill>
                <a:latin typeface="Playfair Display Semi Bold" pitchFamily="34" charset="0"/>
                <a:ea typeface="Playfair Display Semi Bold" pitchFamily="34" charset="-122"/>
                <a:cs typeface="Playfair Display Semi Bold" pitchFamily="34" charset="-120"/>
              </a:rPr>
              <a:t>Sensing</a:t>
            </a:r>
            <a:endParaRPr lang="en-US" sz="2200" dirty="0"/>
          </a:p>
        </p:txBody>
      </p:sp>
      <p:sp>
        <p:nvSpPr>
          <p:cNvPr id="6" name="Text 3"/>
          <p:cNvSpPr/>
          <p:nvPr/>
        </p:nvSpPr>
        <p:spPr>
          <a:xfrm>
            <a:off x="793790" y="5604629"/>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Perceiving the environment through various input mechanisms</a:t>
            </a:r>
            <a:endParaRPr lang="en-US" sz="1750" dirty="0"/>
          </a:p>
        </p:txBody>
      </p:sp>
      <p:sp>
        <p:nvSpPr>
          <p:cNvPr id="7" name="Text 4"/>
          <p:cNvSpPr/>
          <p:nvPr/>
        </p:nvSpPr>
        <p:spPr>
          <a:xfrm>
            <a:off x="4856321" y="50234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B6981"/>
                </a:solidFill>
                <a:latin typeface="Playfair Display Semi Bold" pitchFamily="34" charset="0"/>
                <a:ea typeface="Playfair Display Semi Bold" pitchFamily="34" charset="-122"/>
                <a:cs typeface="Playfair Display Semi Bold" pitchFamily="34" charset="-120"/>
              </a:rPr>
              <a:t>Acting</a:t>
            </a:r>
            <a:endParaRPr lang="en-US" sz="2200" dirty="0"/>
          </a:p>
        </p:txBody>
      </p:sp>
      <p:sp>
        <p:nvSpPr>
          <p:cNvPr id="8" name="Text 5"/>
          <p:cNvSpPr/>
          <p:nvPr/>
        </p:nvSpPr>
        <p:spPr>
          <a:xfrm>
            <a:off x="4856321" y="5604629"/>
            <a:ext cx="3501509"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Influencing the environment through strategic actions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62702" y="520660"/>
            <a:ext cx="5743694" cy="591741"/>
          </a:xfrm>
          <a:prstGeom prst="rect">
            <a:avLst/>
          </a:prstGeom>
          <a:noFill/>
          <a:ln/>
        </p:spPr>
        <p:txBody>
          <a:bodyPr wrap="none" lIns="0" tIns="0" rIns="0" bIns="0" rtlCol="0" anchor="t"/>
          <a:lstStyle/>
          <a:p>
            <a:pPr marL="0" indent="0" algn="l">
              <a:lnSpc>
                <a:spcPts val="4650"/>
              </a:lnSpc>
              <a:buNone/>
            </a:pPr>
            <a:r>
              <a:rPr lang="en-US" sz="3700" dirty="0">
                <a:solidFill>
                  <a:srgbClr val="4B6981"/>
                </a:solidFill>
                <a:latin typeface="Playfair Display Semi Bold" pitchFamily="34" charset="0"/>
                <a:ea typeface="Playfair Display Semi Bold" pitchFamily="34" charset="-122"/>
                <a:cs typeface="Playfair Display Semi Bold" pitchFamily="34" charset="-120"/>
              </a:rPr>
              <a:t>Types of Intelligent Agents</a:t>
            </a:r>
            <a:endParaRPr lang="en-US" sz="3700" dirty="0"/>
          </a:p>
        </p:txBody>
      </p:sp>
      <p:sp>
        <p:nvSpPr>
          <p:cNvPr id="3" name="Text 1"/>
          <p:cNvSpPr/>
          <p:nvPr/>
        </p:nvSpPr>
        <p:spPr>
          <a:xfrm>
            <a:off x="662702" y="1491139"/>
            <a:ext cx="13304996" cy="606028"/>
          </a:xfrm>
          <a:prstGeom prst="rect">
            <a:avLst/>
          </a:prstGeom>
          <a:noFill/>
          <a:ln/>
        </p:spPr>
        <p:txBody>
          <a:bodyPr wrap="square" lIns="0" tIns="0" rIns="0" bIns="0" rtlCol="0" anchor="t"/>
          <a:lstStyle/>
          <a:p>
            <a:pPr marL="0" indent="0" algn="l">
              <a:lnSpc>
                <a:spcPts val="2350"/>
              </a:lnSpc>
              <a:buNone/>
            </a:pPr>
            <a:r>
              <a:rPr lang="en-US" sz="1450" dirty="0">
                <a:solidFill>
                  <a:srgbClr val="6F655D"/>
                </a:solidFill>
                <a:latin typeface="Public Sans" pitchFamily="34" charset="0"/>
                <a:ea typeface="Public Sans" pitchFamily="34" charset="-122"/>
                <a:cs typeface="Public Sans" pitchFamily="34" charset="-120"/>
              </a:rPr>
              <a:t>AI agents vary in sophistication and capability, from reactive systems to learning entities. Each type represents different levels of complexity in decision-making and adaptation.</a:t>
            </a:r>
            <a:endParaRPr lang="en-US" sz="1450" dirty="0"/>
          </a:p>
        </p:txBody>
      </p:sp>
      <p:sp>
        <p:nvSpPr>
          <p:cNvPr id="4" name="Shape 2"/>
          <p:cNvSpPr/>
          <p:nvPr/>
        </p:nvSpPr>
        <p:spPr>
          <a:xfrm>
            <a:off x="662702" y="2310170"/>
            <a:ext cx="426006" cy="426006"/>
          </a:xfrm>
          <a:prstGeom prst="roundRect">
            <a:avLst>
              <a:gd name="adj" fmla="val 18670"/>
            </a:avLst>
          </a:prstGeom>
          <a:solidFill>
            <a:srgbClr val="E1C2C2">
              <a:alpha val="50000"/>
            </a:srgbClr>
          </a:solidFill>
          <a:ln w="7620">
            <a:solidFill>
              <a:srgbClr val="C7A8A8"/>
            </a:solidFill>
            <a:prstDash val="solid"/>
          </a:ln>
          <a:effectLst>
            <a:outerShdw dist="16510" dir="2700000" algn="bl" rotWithShape="0">
              <a:srgbClr val="C7A8A8">
                <a:alpha val="100000"/>
              </a:srgbClr>
            </a:outerShdw>
          </a:effectLst>
        </p:spPr>
      </p:sp>
      <p:sp>
        <p:nvSpPr>
          <p:cNvPr id="5" name="Text 3"/>
          <p:cNvSpPr/>
          <p:nvPr/>
        </p:nvSpPr>
        <p:spPr>
          <a:xfrm>
            <a:off x="733723" y="2345650"/>
            <a:ext cx="283964" cy="355044"/>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1</a:t>
            </a:r>
            <a:endParaRPr lang="en-US" sz="2200" dirty="0"/>
          </a:p>
        </p:txBody>
      </p:sp>
      <p:sp>
        <p:nvSpPr>
          <p:cNvPr id="6" name="Text 4"/>
          <p:cNvSpPr/>
          <p:nvPr/>
        </p:nvSpPr>
        <p:spPr>
          <a:xfrm>
            <a:off x="1278017" y="2375178"/>
            <a:ext cx="2367082" cy="295870"/>
          </a:xfrm>
          <a:prstGeom prst="rect">
            <a:avLst/>
          </a:prstGeom>
          <a:noFill/>
          <a:ln/>
        </p:spPr>
        <p:txBody>
          <a:bodyPr wrap="none" lIns="0" tIns="0" rIns="0" bIns="0" rtlCol="0" anchor="t"/>
          <a:lstStyle/>
          <a:p>
            <a:pPr marL="0" indent="0" algn="l">
              <a:lnSpc>
                <a:spcPts val="2300"/>
              </a:lnSpc>
              <a:buNone/>
            </a:pPr>
            <a:r>
              <a:rPr lang="en-US" sz="1850" dirty="0">
                <a:solidFill>
                  <a:srgbClr val="6F655D"/>
                </a:solidFill>
                <a:latin typeface="Playfair Display Semi Bold" pitchFamily="34" charset="0"/>
                <a:ea typeface="Playfair Display Semi Bold" pitchFamily="34" charset="-122"/>
                <a:cs typeface="Playfair Display Semi Bold" pitchFamily="34" charset="-120"/>
              </a:rPr>
              <a:t>Simple Reflex Agents</a:t>
            </a:r>
            <a:endParaRPr lang="en-US" sz="1850" dirty="0"/>
          </a:p>
        </p:txBody>
      </p:sp>
      <p:sp>
        <p:nvSpPr>
          <p:cNvPr id="7" name="Text 5"/>
          <p:cNvSpPr/>
          <p:nvPr/>
        </p:nvSpPr>
        <p:spPr>
          <a:xfrm>
            <a:off x="1278017" y="2784634"/>
            <a:ext cx="12689681" cy="303014"/>
          </a:xfrm>
          <a:prstGeom prst="rect">
            <a:avLst/>
          </a:prstGeom>
          <a:noFill/>
          <a:ln/>
        </p:spPr>
        <p:txBody>
          <a:bodyPr wrap="none" lIns="0" tIns="0" rIns="0" bIns="0" rtlCol="0" anchor="t"/>
          <a:lstStyle/>
          <a:p>
            <a:pPr marL="0" indent="0" algn="l">
              <a:lnSpc>
                <a:spcPts val="2350"/>
              </a:lnSpc>
              <a:buNone/>
            </a:pPr>
            <a:r>
              <a:rPr lang="en-US" sz="1450" dirty="0">
                <a:solidFill>
                  <a:srgbClr val="6F655D"/>
                </a:solidFill>
                <a:latin typeface="Public Sans" pitchFamily="34" charset="0"/>
                <a:ea typeface="Public Sans" pitchFamily="34" charset="-122"/>
                <a:cs typeface="Public Sans" pitchFamily="34" charset="-120"/>
              </a:rPr>
              <a:t>Direct stimulus-response mappings without internal state or planning</a:t>
            </a:r>
            <a:endParaRPr lang="en-US" sz="1450" dirty="0"/>
          </a:p>
        </p:txBody>
      </p:sp>
      <p:sp>
        <p:nvSpPr>
          <p:cNvPr id="8" name="Shape 6"/>
          <p:cNvSpPr/>
          <p:nvPr/>
        </p:nvSpPr>
        <p:spPr>
          <a:xfrm>
            <a:off x="662702" y="3466386"/>
            <a:ext cx="426006" cy="426006"/>
          </a:xfrm>
          <a:prstGeom prst="roundRect">
            <a:avLst>
              <a:gd name="adj" fmla="val 18670"/>
            </a:avLst>
          </a:prstGeom>
          <a:solidFill>
            <a:srgbClr val="CCC4EC">
              <a:alpha val="50000"/>
            </a:srgbClr>
          </a:solidFill>
          <a:ln w="7620">
            <a:solidFill>
              <a:srgbClr val="B2AAD2"/>
            </a:solidFill>
            <a:prstDash val="solid"/>
          </a:ln>
          <a:effectLst>
            <a:outerShdw dist="16510" dir="2700000" algn="bl" rotWithShape="0">
              <a:srgbClr val="B2AAD2">
                <a:alpha val="100000"/>
              </a:srgbClr>
            </a:outerShdw>
          </a:effectLst>
        </p:spPr>
      </p:sp>
      <p:sp>
        <p:nvSpPr>
          <p:cNvPr id="9" name="Text 7"/>
          <p:cNvSpPr/>
          <p:nvPr/>
        </p:nvSpPr>
        <p:spPr>
          <a:xfrm>
            <a:off x="733723" y="3501866"/>
            <a:ext cx="283964" cy="355044"/>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2</a:t>
            </a:r>
            <a:endParaRPr lang="en-US" sz="2200" dirty="0"/>
          </a:p>
        </p:txBody>
      </p:sp>
      <p:sp>
        <p:nvSpPr>
          <p:cNvPr id="10" name="Text 8"/>
          <p:cNvSpPr/>
          <p:nvPr/>
        </p:nvSpPr>
        <p:spPr>
          <a:xfrm>
            <a:off x="1278017" y="3531394"/>
            <a:ext cx="2367082" cy="295870"/>
          </a:xfrm>
          <a:prstGeom prst="rect">
            <a:avLst/>
          </a:prstGeom>
          <a:noFill/>
          <a:ln/>
        </p:spPr>
        <p:txBody>
          <a:bodyPr wrap="none" lIns="0" tIns="0" rIns="0" bIns="0" rtlCol="0" anchor="t"/>
          <a:lstStyle/>
          <a:p>
            <a:pPr marL="0" indent="0" algn="l">
              <a:lnSpc>
                <a:spcPts val="2300"/>
              </a:lnSpc>
              <a:buNone/>
            </a:pPr>
            <a:r>
              <a:rPr lang="en-US" sz="1850" dirty="0">
                <a:solidFill>
                  <a:srgbClr val="6F655D"/>
                </a:solidFill>
                <a:latin typeface="Playfair Display Semi Bold" pitchFamily="34" charset="0"/>
                <a:ea typeface="Playfair Display Semi Bold" pitchFamily="34" charset="-122"/>
                <a:cs typeface="Playfair Display Semi Bold" pitchFamily="34" charset="-120"/>
              </a:rPr>
              <a:t>Model-Based Agents</a:t>
            </a:r>
            <a:endParaRPr lang="en-US" sz="1850" dirty="0"/>
          </a:p>
        </p:txBody>
      </p:sp>
      <p:sp>
        <p:nvSpPr>
          <p:cNvPr id="11" name="Text 9"/>
          <p:cNvSpPr/>
          <p:nvPr/>
        </p:nvSpPr>
        <p:spPr>
          <a:xfrm>
            <a:off x="1278017" y="3940850"/>
            <a:ext cx="12689681" cy="303014"/>
          </a:xfrm>
          <a:prstGeom prst="rect">
            <a:avLst/>
          </a:prstGeom>
          <a:noFill/>
          <a:ln/>
        </p:spPr>
        <p:txBody>
          <a:bodyPr wrap="none" lIns="0" tIns="0" rIns="0" bIns="0" rtlCol="0" anchor="t"/>
          <a:lstStyle/>
          <a:p>
            <a:pPr marL="0" indent="0" algn="l">
              <a:lnSpc>
                <a:spcPts val="2350"/>
              </a:lnSpc>
              <a:buNone/>
            </a:pPr>
            <a:r>
              <a:rPr lang="en-US" sz="1450" dirty="0">
                <a:solidFill>
                  <a:srgbClr val="6F655D"/>
                </a:solidFill>
                <a:latin typeface="Public Sans" pitchFamily="34" charset="0"/>
                <a:ea typeface="Public Sans" pitchFamily="34" charset="-122"/>
                <a:cs typeface="Public Sans" pitchFamily="34" charset="-120"/>
              </a:rPr>
              <a:t>Maintain internal models of the world to handle partial observability</a:t>
            </a:r>
            <a:endParaRPr lang="en-US" sz="1450" dirty="0"/>
          </a:p>
        </p:txBody>
      </p:sp>
      <p:sp>
        <p:nvSpPr>
          <p:cNvPr id="12" name="Shape 10"/>
          <p:cNvSpPr/>
          <p:nvPr/>
        </p:nvSpPr>
        <p:spPr>
          <a:xfrm>
            <a:off x="662702" y="4622602"/>
            <a:ext cx="426006" cy="426006"/>
          </a:xfrm>
          <a:prstGeom prst="roundRect">
            <a:avLst>
              <a:gd name="adj" fmla="val 18670"/>
            </a:avLst>
          </a:prstGeom>
          <a:solidFill>
            <a:srgbClr val="B4DAE4">
              <a:alpha val="50000"/>
            </a:srgbClr>
          </a:solidFill>
          <a:ln w="7620">
            <a:solidFill>
              <a:srgbClr val="9AC0CA"/>
            </a:solidFill>
            <a:prstDash val="solid"/>
          </a:ln>
          <a:effectLst>
            <a:outerShdw dist="16510" dir="2700000" algn="bl" rotWithShape="0">
              <a:srgbClr val="9AC0CA">
                <a:alpha val="100000"/>
              </a:srgbClr>
            </a:outerShdw>
          </a:effectLst>
        </p:spPr>
      </p:sp>
      <p:sp>
        <p:nvSpPr>
          <p:cNvPr id="13" name="Text 11"/>
          <p:cNvSpPr/>
          <p:nvPr/>
        </p:nvSpPr>
        <p:spPr>
          <a:xfrm>
            <a:off x="733723" y="4658082"/>
            <a:ext cx="283964" cy="355044"/>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3</a:t>
            </a:r>
            <a:endParaRPr lang="en-US" sz="2200" dirty="0"/>
          </a:p>
        </p:txBody>
      </p:sp>
      <p:sp>
        <p:nvSpPr>
          <p:cNvPr id="14" name="Text 12"/>
          <p:cNvSpPr/>
          <p:nvPr/>
        </p:nvSpPr>
        <p:spPr>
          <a:xfrm>
            <a:off x="1278017" y="4687610"/>
            <a:ext cx="2367082" cy="295870"/>
          </a:xfrm>
          <a:prstGeom prst="rect">
            <a:avLst/>
          </a:prstGeom>
          <a:noFill/>
          <a:ln/>
        </p:spPr>
        <p:txBody>
          <a:bodyPr wrap="none" lIns="0" tIns="0" rIns="0" bIns="0" rtlCol="0" anchor="t"/>
          <a:lstStyle/>
          <a:p>
            <a:pPr marL="0" indent="0" algn="l">
              <a:lnSpc>
                <a:spcPts val="2300"/>
              </a:lnSpc>
              <a:buNone/>
            </a:pPr>
            <a:r>
              <a:rPr lang="en-US" sz="1850" dirty="0">
                <a:solidFill>
                  <a:srgbClr val="6F655D"/>
                </a:solidFill>
                <a:latin typeface="Playfair Display Semi Bold" pitchFamily="34" charset="0"/>
                <a:ea typeface="Playfair Display Semi Bold" pitchFamily="34" charset="-122"/>
                <a:cs typeface="Playfair Display Semi Bold" pitchFamily="34" charset="-120"/>
              </a:rPr>
              <a:t>Goal-Based Agents</a:t>
            </a:r>
            <a:endParaRPr lang="en-US" sz="1850" dirty="0"/>
          </a:p>
        </p:txBody>
      </p:sp>
      <p:sp>
        <p:nvSpPr>
          <p:cNvPr id="15" name="Text 13"/>
          <p:cNvSpPr/>
          <p:nvPr/>
        </p:nvSpPr>
        <p:spPr>
          <a:xfrm>
            <a:off x="1278017" y="5097066"/>
            <a:ext cx="12689681" cy="303014"/>
          </a:xfrm>
          <a:prstGeom prst="rect">
            <a:avLst/>
          </a:prstGeom>
          <a:noFill/>
          <a:ln/>
        </p:spPr>
        <p:txBody>
          <a:bodyPr wrap="none" lIns="0" tIns="0" rIns="0" bIns="0" rtlCol="0" anchor="t"/>
          <a:lstStyle/>
          <a:p>
            <a:pPr marL="0" indent="0" algn="l">
              <a:lnSpc>
                <a:spcPts val="2350"/>
              </a:lnSpc>
              <a:buNone/>
            </a:pPr>
            <a:r>
              <a:rPr lang="en-US" sz="1450" dirty="0">
                <a:solidFill>
                  <a:srgbClr val="6F655D"/>
                </a:solidFill>
                <a:latin typeface="Public Sans" pitchFamily="34" charset="0"/>
                <a:ea typeface="Public Sans" pitchFamily="34" charset="-122"/>
                <a:cs typeface="Public Sans" pitchFamily="34" charset="-120"/>
              </a:rPr>
              <a:t>Plan actions to achieve explicit target goals</a:t>
            </a:r>
            <a:endParaRPr lang="en-US" sz="1450" dirty="0"/>
          </a:p>
        </p:txBody>
      </p:sp>
      <p:sp>
        <p:nvSpPr>
          <p:cNvPr id="16" name="Shape 14"/>
          <p:cNvSpPr/>
          <p:nvPr/>
        </p:nvSpPr>
        <p:spPr>
          <a:xfrm>
            <a:off x="662702" y="5778817"/>
            <a:ext cx="426006" cy="426006"/>
          </a:xfrm>
          <a:prstGeom prst="roundRect">
            <a:avLst>
              <a:gd name="adj" fmla="val 18670"/>
            </a:avLst>
          </a:prstGeom>
          <a:solidFill>
            <a:srgbClr val="E1C2C2">
              <a:alpha val="50000"/>
            </a:srgbClr>
          </a:solidFill>
          <a:ln w="7620">
            <a:solidFill>
              <a:srgbClr val="C7A8A8"/>
            </a:solidFill>
            <a:prstDash val="solid"/>
          </a:ln>
          <a:effectLst>
            <a:outerShdw dist="16510" dir="2700000" algn="bl" rotWithShape="0">
              <a:srgbClr val="C7A8A8">
                <a:alpha val="100000"/>
              </a:srgbClr>
            </a:outerShdw>
          </a:effectLst>
        </p:spPr>
      </p:sp>
      <p:sp>
        <p:nvSpPr>
          <p:cNvPr id="17" name="Text 15"/>
          <p:cNvSpPr/>
          <p:nvPr/>
        </p:nvSpPr>
        <p:spPr>
          <a:xfrm>
            <a:off x="733723" y="5814298"/>
            <a:ext cx="283964" cy="355044"/>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4</a:t>
            </a:r>
            <a:endParaRPr lang="en-US" sz="2200" dirty="0"/>
          </a:p>
        </p:txBody>
      </p:sp>
      <p:sp>
        <p:nvSpPr>
          <p:cNvPr id="18" name="Text 16"/>
          <p:cNvSpPr/>
          <p:nvPr/>
        </p:nvSpPr>
        <p:spPr>
          <a:xfrm>
            <a:off x="1278017" y="5843826"/>
            <a:ext cx="2367082" cy="295870"/>
          </a:xfrm>
          <a:prstGeom prst="rect">
            <a:avLst/>
          </a:prstGeom>
          <a:noFill/>
          <a:ln/>
        </p:spPr>
        <p:txBody>
          <a:bodyPr wrap="none" lIns="0" tIns="0" rIns="0" bIns="0" rtlCol="0" anchor="t"/>
          <a:lstStyle/>
          <a:p>
            <a:pPr marL="0" indent="0" algn="l">
              <a:lnSpc>
                <a:spcPts val="2300"/>
              </a:lnSpc>
              <a:buNone/>
            </a:pPr>
            <a:r>
              <a:rPr lang="en-US" sz="1850" dirty="0">
                <a:solidFill>
                  <a:srgbClr val="6F655D"/>
                </a:solidFill>
                <a:latin typeface="Playfair Display Semi Bold" pitchFamily="34" charset="0"/>
                <a:ea typeface="Playfair Display Semi Bold" pitchFamily="34" charset="-122"/>
                <a:cs typeface="Playfair Display Semi Bold" pitchFamily="34" charset="-120"/>
              </a:rPr>
              <a:t>Utility-Based Agents</a:t>
            </a:r>
            <a:endParaRPr lang="en-US" sz="1850" dirty="0"/>
          </a:p>
        </p:txBody>
      </p:sp>
      <p:sp>
        <p:nvSpPr>
          <p:cNvPr id="19" name="Text 17"/>
          <p:cNvSpPr/>
          <p:nvPr/>
        </p:nvSpPr>
        <p:spPr>
          <a:xfrm>
            <a:off x="1278017" y="6253282"/>
            <a:ext cx="12689681" cy="303014"/>
          </a:xfrm>
          <a:prstGeom prst="rect">
            <a:avLst/>
          </a:prstGeom>
          <a:noFill/>
          <a:ln/>
        </p:spPr>
        <p:txBody>
          <a:bodyPr wrap="none" lIns="0" tIns="0" rIns="0" bIns="0" rtlCol="0" anchor="t"/>
          <a:lstStyle/>
          <a:p>
            <a:pPr marL="0" indent="0" algn="l">
              <a:lnSpc>
                <a:spcPts val="2350"/>
              </a:lnSpc>
              <a:buNone/>
            </a:pPr>
            <a:r>
              <a:rPr lang="en-US" sz="1450" dirty="0">
                <a:solidFill>
                  <a:srgbClr val="6F655D"/>
                </a:solidFill>
                <a:latin typeface="Public Sans" pitchFamily="34" charset="0"/>
                <a:ea typeface="Public Sans" pitchFamily="34" charset="-122"/>
                <a:cs typeface="Public Sans" pitchFamily="34" charset="-120"/>
              </a:rPr>
              <a:t>Optimize satisfaction levels, choosing actions that maximize utility and deals with happy and unhappy state</a:t>
            </a:r>
            <a:endParaRPr lang="en-US" sz="1450" dirty="0"/>
          </a:p>
        </p:txBody>
      </p:sp>
      <p:sp>
        <p:nvSpPr>
          <p:cNvPr id="20" name="Shape 18"/>
          <p:cNvSpPr/>
          <p:nvPr/>
        </p:nvSpPr>
        <p:spPr>
          <a:xfrm>
            <a:off x="662702" y="6935033"/>
            <a:ext cx="426006" cy="426006"/>
          </a:xfrm>
          <a:prstGeom prst="roundRect">
            <a:avLst>
              <a:gd name="adj" fmla="val 18670"/>
            </a:avLst>
          </a:prstGeom>
          <a:solidFill>
            <a:srgbClr val="CCC4EC">
              <a:alpha val="50000"/>
            </a:srgbClr>
          </a:solidFill>
          <a:ln w="7620">
            <a:solidFill>
              <a:srgbClr val="B2AAD2"/>
            </a:solidFill>
            <a:prstDash val="solid"/>
          </a:ln>
          <a:effectLst>
            <a:outerShdw dist="16510" dir="2700000" algn="bl" rotWithShape="0">
              <a:srgbClr val="B2AAD2">
                <a:alpha val="100000"/>
              </a:srgbClr>
            </a:outerShdw>
          </a:effectLst>
        </p:spPr>
      </p:sp>
      <p:sp>
        <p:nvSpPr>
          <p:cNvPr id="21" name="Text 19"/>
          <p:cNvSpPr/>
          <p:nvPr/>
        </p:nvSpPr>
        <p:spPr>
          <a:xfrm>
            <a:off x="733723" y="6970514"/>
            <a:ext cx="283964" cy="355044"/>
          </a:xfrm>
          <a:prstGeom prst="rect">
            <a:avLst/>
          </a:prstGeom>
          <a:noFill/>
          <a:ln/>
        </p:spPr>
        <p:txBody>
          <a:bodyPr wrap="none" lIns="0" tIns="0" rIns="0" bIns="0" rtlCol="0" anchor="t"/>
          <a:lstStyle/>
          <a:p>
            <a:pPr marL="0" indent="0" algn="ctr">
              <a:lnSpc>
                <a:spcPts val="220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5</a:t>
            </a:r>
            <a:endParaRPr lang="en-US" sz="2200" dirty="0"/>
          </a:p>
        </p:txBody>
      </p:sp>
      <p:sp>
        <p:nvSpPr>
          <p:cNvPr id="22" name="Text 20"/>
          <p:cNvSpPr/>
          <p:nvPr/>
        </p:nvSpPr>
        <p:spPr>
          <a:xfrm>
            <a:off x="1278017" y="7000042"/>
            <a:ext cx="2367082" cy="295870"/>
          </a:xfrm>
          <a:prstGeom prst="rect">
            <a:avLst/>
          </a:prstGeom>
          <a:noFill/>
          <a:ln/>
        </p:spPr>
        <p:txBody>
          <a:bodyPr wrap="none" lIns="0" tIns="0" rIns="0" bIns="0" rtlCol="0" anchor="t"/>
          <a:lstStyle/>
          <a:p>
            <a:pPr marL="0" indent="0" algn="l">
              <a:lnSpc>
                <a:spcPts val="2300"/>
              </a:lnSpc>
              <a:buNone/>
            </a:pPr>
            <a:r>
              <a:rPr lang="en-US" sz="1850" dirty="0">
                <a:solidFill>
                  <a:srgbClr val="6F655D"/>
                </a:solidFill>
                <a:latin typeface="Playfair Display Semi Bold" pitchFamily="34" charset="0"/>
                <a:ea typeface="Playfair Display Semi Bold" pitchFamily="34" charset="-122"/>
                <a:cs typeface="Playfair Display Semi Bold" pitchFamily="34" charset="-120"/>
              </a:rPr>
              <a:t>Learning Agents</a:t>
            </a:r>
            <a:endParaRPr lang="en-US" sz="1850" dirty="0"/>
          </a:p>
        </p:txBody>
      </p:sp>
      <p:sp>
        <p:nvSpPr>
          <p:cNvPr id="23" name="Text 21"/>
          <p:cNvSpPr/>
          <p:nvPr/>
        </p:nvSpPr>
        <p:spPr>
          <a:xfrm>
            <a:off x="1278017" y="7409498"/>
            <a:ext cx="12689681" cy="303014"/>
          </a:xfrm>
          <a:prstGeom prst="rect">
            <a:avLst/>
          </a:prstGeom>
          <a:noFill/>
          <a:ln/>
        </p:spPr>
        <p:txBody>
          <a:bodyPr wrap="none" lIns="0" tIns="0" rIns="0" bIns="0" rtlCol="0" anchor="t"/>
          <a:lstStyle/>
          <a:p>
            <a:pPr marL="0" indent="0" algn="l">
              <a:lnSpc>
                <a:spcPts val="2350"/>
              </a:lnSpc>
              <a:buNone/>
            </a:pPr>
            <a:r>
              <a:rPr lang="en-US" sz="1450" dirty="0">
                <a:solidFill>
                  <a:srgbClr val="6F655D"/>
                </a:solidFill>
                <a:latin typeface="Public Sans" pitchFamily="34" charset="0"/>
                <a:ea typeface="Public Sans" pitchFamily="34" charset="-122"/>
                <a:cs typeface="Public Sans" pitchFamily="34" charset="-120"/>
              </a:rPr>
              <a:t>Improve performance through experience and acquired knowledge over time</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03089"/>
            <a:ext cx="5987891"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Types of Environments</a:t>
            </a:r>
            <a:endParaRPr lang="en-US" sz="4450" dirty="0"/>
          </a:p>
        </p:txBody>
      </p:sp>
      <p:sp>
        <p:nvSpPr>
          <p:cNvPr id="3" name="Text 1"/>
          <p:cNvSpPr/>
          <p:nvPr/>
        </p:nvSpPr>
        <p:spPr>
          <a:xfrm>
            <a:off x="793790" y="206549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properties of an environment fundamentally shape which AI approaches are effective. Understanding environmental characteristics is essential for designing appropriate agent architectures and solution methods.</a:t>
            </a:r>
            <a:endParaRPr lang="en-US" sz="1750" dirty="0"/>
          </a:p>
        </p:txBody>
      </p:sp>
      <p:sp>
        <p:nvSpPr>
          <p:cNvPr id="4" name="Shape 2"/>
          <p:cNvSpPr/>
          <p:nvPr/>
        </p:nvSpPr>
        <p:spPr>
          <a:xfrm>
            <a:off x="793790" y="3046452"/>
            <a:ext cx="13042821" cy="4280059"/>
          </a:xfrm>
          <a:prstGeom prst="roundRect">
            <a:avLst>
              <a:gd name="adj" fmla="val 2226"/>
            </a:avLst>
          </a:prstGeom>
          <a:noFill/>
          <a:ln w="7620">
            <a:solidFill>
              <a:srgbClr val="000000">
                <a:alpha val="8000"/>
              </a:srgbClr>
            </a:solidFill>
            <a:prstDash val="solid"/>
          </a:ln>
        </p:spPr>
      </p:sp>
      <p:sp>
        <p:nvSpPr>
          <p:cNvPr id="5" name="Shape 3"/>
          <p:cNvSpPr/>
          <p:nvPr/>
        </p:nvSpPr>
        <p:spPr>
          <a:xfrm>
            <a:off x="801410" y="3054072"/>
            <a:ext cx="13027581" cy="650319"/>
          </a:xfrm>
          <a:prstGeom prst="rect">
            <a:avLst/>
          </a:prstGeom>
          <a:solidFill>
            <a:srgbClr val="FFFFFF">
              <a:alpha val="4000"/>
            </a:srgbClr>
          </a:solidFill>
          <a:ln/>
        </p:spPr>
      </p:sp>
      <p:sp>
        <p:nvSpPr>
          <p:cNvPr id="6" name="Text 4"/>
          <p:cNvSpPr/>
          <p:nvPr/>
        </p:nvSpPr>
        <p:spPr>
          <a:xfrm>
            <a:off x="1028343" y="3197781"/>
            <a:ext cx="2799397" cy="362903"/>
          </a:xfrm>
          <a:prstGeom prst="rect">
            <a:avLst/>
          </a:prstGeom>
          <a:noFill/>
          <a:ln/>
        </p:spPr>
        <p:txBody>
          <a:bodyPr wrap="none" lIns="0" tIns="0" rIns="0" bIns="0" rtlCol="0" anchor="t"/>
          <a:lstStyle/>
          <a:p>
            <a:pPr marL="0" indent="0" algn="l">
              <a:lnSpc>
                <a:spcPts val="2850"/>
              </a:lnSpc>
              <a:buNone/>
            </a:pPr>
            <a:r>
              <a:rPr lang="en-US" sz="1750" b="1" dirty="0">
                <a:solidFill>
                  <a:srgbClr val="6F655D"/>
                </a:solidFill>
                <a:latin typeface="Public Sans" pitchFamily="34" charset="0"/>
                <a:ea typeface="Public Sans" pitchFamily="34" charset="-122"/>
                <a:cs typeface="Public Sans" pitchFamily="34" charset="-120"/>
              </a:rPr>
              <a:t>Dimension</a:t>
            </a:r>
            <a:endParaRPr lang="en-US" sz="1750" dirty="0"/>
          </a:p>
        </p:txBody>
      </p:sp>
      <p:sp>
        <p:nvSpPr>
          <p:cNvPr id="7" name="Text 5"/>
          <p:cNvSpPr/>
          <p:nvPr/>
        </p:nvSpPr>
        <p:spPr>
          <a:xfrm>
            <a:off x="4288988" y="3197781"/>
            <a:ext cx="4098369" cy="362903"/>
          </a:xfrm>
          <a:prstGeom prst="rect">
            <a:avLst/>
          </a:prstGeom>
          <a:noFill/>
          <a:ln/>
        </p:spPr>
        <p:txBody>
          <a:bodyPr wrap="none" lIns="0" tIns="0" rIns="0" bIns="0" rtlCol="0" anchor="t"/>
          <a:lstStyle/>
          <a:p>
            <a:pPr marL="0" indent="0" algn="l">
              <a:lnSpc>
                <a:spcPts val="2850"/>
              </a:lnSpc>
              <a:buNone/>
            </a:pPr>
            <a:r>
              <a:rPr lang="en-US" sz="1750" b="1" dirty="0">
                <a:solidFill>
                  <a:srgbClr val="6F655D"/>
                </a:solidFill>
                <a:latin typeface="Public Sans" pitchFamily="34" charset="0"/>
                <a:ea typeface="Public Sans" pitchFamily="34" charset="-122"/>
                <a:cs typeface="Public Sans" pitchFamily="34" charset="-120"/>
              </a:rPr>
              <a:t>Spectrum</a:t>
            </a:r>
            <a:endParaRPr lang="en-US" sz="1750" dirty="0"/>
          </a:p>
        </p:txBody>
      </p:sp>
      <p:sp>
        <p:nvSpPr>
          <p:cNvPr id="8" name="Text 6"/>
          <p:cNvSpPr/>
          <p:nvPr/>
        </p:nvSpPr>
        <p:spPr>
          <a:xfrm>
            <a:off x="8848606" y="3197781"/>
            <a:ext cx="4753570" cy="362903"/>
          </a:xfrm>
          <a:prstGeom prst="rect">
            <a:avLst/>
          </a:prstGeom>
          <a:noFill/>
          <a:ln/>
        </p:spPr>
        <p:txBody>
          <a:bodyPr wrap="none" lIns="0" tIns="0" rIns="0" bIns="0" rtlCol="0" anchor="t"/>
          <a:lstStyle/>
          <a:p>
            <a:pPr marL="0" indent="0" algn="l">
              <a:lnSpc>
                <a:spcPts val="2850"/>
              </a:lnSpc>
              <a:buNone/>
            </a:pPr>
            <a:r>
              <a:rPr lang="en-US" sz="1750" b="1" dirty="0">
                <a:solidFill>
                  <a:srgbClr val="6F655D"/>
                </a:solidFill>
                <a:latin typeface="Public Sans" pitchFamily="34" charset="0"/>
                <a:ea typeface="Public Sans" pitchFamily="34" charset="-122"/>
                <a:cs typeface="Public Sans" pitchFamily="34" charset="-120"/>
              </a:rPr>
              <a:t>Description</a:t>
            </a:r>
            <a:endParaRPr lang="en-US" sz="1750" dirty="0"/>
          </a:p>
        </p:txBody>
      </p:sp>
      <p:sp>
        <p:nvSpPr>
          <p:cNvPr id="9" name="Shape 7"/>
          <p:cNvSpPr/>
          <p:nvPr/>
        </p:nvSpPr>
        <p:spPr>
          <a:xfrm>
            <a:off x="801410" y="3704392"/>
            <a:ext cx="13027581" cy="650319"/>
          </a:xfrm>
          <a:prstGeom prst="rect">
            <a:avLst/>
          </a:prstGeom>
          <a:solidFill>
            <a:srgbClr val="000000">
              <a:alpha val="4000"/>
            </a:srgbClr>
          </a:solidFill>
          <a:ln/>
        </p:spPr>
      </p:sp>
      <p:sp>
        <p:nvSpPr>
          <p:cNvPr id="10" name="Text 8"/>
          <p:cNvSpPr/>
          <p:nvPr/>
        </p:nvSpPr>
        <p:spPr>
          <a:xfrm>
            <a:off x="1028343" y="3848100"/>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Predictability</a:t>
            </a:r>
            <a:endParaRPr lang="en-US" sz="1750" dirty="0"/>
          </a:p>
        </p:txBody>
      </p:sp>
      <p:sp>
        <p:nvSpPr>
          <p:cNvPr id="11" name="Text 9"/>
          <p:cNvSpPr/>
          <p:nvPr/>
        </p:nvSpPr>
        <p:spPr>
          <a:xfrm>
            <a:off x="4288988" y="3848100"/>
            <a:ext cx="4098369"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Deterministic </a:t>
            </a:r>
            <a:r>
              <a:rPr lang="en-US" sz="1750" dirty="0">
                <a:solidFill>
                  <a:srgbClr val="000000"/>
                </a:solidFill>
                <a:latin typeface="Public Sans" pitchFamily="34" charset="0"/>
                <a:ea typeface="Public Sans" pitchFamily="34" charset="-122"/>
                <a:cs typeface="Public Sans" pitchFamily="34" charset="-120"/>
              </a:rPr>
              <a:t>↔</a:t>
            </a:r>
            <a:r>
              <a:rPr lang="en-US" sz="1750" dirty="0">
                <a:solidFill>
                  <a:srgbClr val="6F655D"/>
                </a:solidFill>
                <a:latin typeface="Public Sans" pitchFamily="34" charset="0"/>
                <a:ea typeface="Public Sans" pitchFamily="34" charset="-122"/>
                <a:cs typeface="Public Sans" pitchFamily="34" charset="-120"/>
              </a:rPr>
              <a:t> Stochastic</a:t>
            </a:r>
            <a:endParaRPr lang="en-US" sz="1750" dirty="0"/>
          </a:p>
        </p:txBody>
      </p:sp>
      <p:sp>
        <p:nvSpPr>
          <p:cNvPr id="12" name="Text 10"/>
          <p:cNvSpPr/>
          <p:nvPr/>
        </p:nvSpPr>
        <p:spPr>
          <a:xfrm>
            <a:off x="8848606" y="3848100"/>
            <a:ext cx="4753570"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Are outcomes fixed or probabilistic?</a:t>
            </a:r>
            <a:endParaRPr lang="en-US" sz="1750" dirty="0"/>
          </a:p>
        </p:txBody>
      </p:sp>
      <p:sp>
        <p:nvSpPr>
          <p:cNvPr id="13" name="Shape 11"/>
          <p:cNvSpPr/>
          <p:nvPr/>
        </p:nvSpPr>
        <p:spPr>
          <a:xfrm>
            <a:off x="801410" y="4354711"/>
            <a:ext cx="13027581" cy="1013222"/>
          </a:xfrm>
          <a:prstGeom prst="rect">
            <a:avLst/>
          </a:prstGeom>
          <a:solidFill>
            <a:srgbClr val="FFFFFF">
              <a:alpha val="4000"/>
            </a:srgbClr>
          </a:solidFill>
          <a:ln/>
        </p:spPr>
      </p:sp>
      <p:sp>
        <p:nvSpPr>
          <p:cNvPr id="14" name="Text 12"/>
          <p:cNvSpPr/>
          <p:nvPr/>
        </p:nvSpPr>
        <p:spPr>
          <a:xfrm>
            <a:off x="1028343" y="4498419"/>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Change</a:t>
            </a:r>
            <a:endParaRPr lang="en-US" sz="1750" dirty="0"/>
          </a:p>
        </p:txBody>
      </p:sp>
      <p:sp>
        <p:nvSpPr>
          <p:cNvPr id="15" name="Text 13"/>
          <p:cNvSpPr/>
          <p:nvPr/>
        </p:nvSpPr>
        <p:spPr>
          <a:xfrm>
            <a:off x="4288988" y="4498419"/>
            <a:ext cx="4098369"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Static </a:t>
            </a:r>
            <a:r>
              <a:rPr lang="en-US" sz="1750" dirty="0">
                <a:solidFill>
                  <a:srgbClr val="000000"/>
                </a:solidFill>
                <a:latin typeface="Public Sans" pitchFamily="34" charset="0"/>
                <a:ea typeface="Public Sans" pitchFamily="34" charset="-122"/>
                <a:cs typeface="Public Sans" pitchFamily="34" charset="-120"/>
              </a:rPr>
              <a:t>↔</a:t>
            </a:r>
            <a:r>
              <a:rPr lang="en-US" sz="1750" dirty="0">
                <a:solidFill>
                  <a:srgbClr val="6F655D"/>
                </a:solidFill>
                <a:latin typeface="Public Sans" pitchFamily="34" charset="0"/>
                <a:ea typeface="Public Sans" pitchFamily="34" charset="-122"/>
                <a:cs typeface="Public Sans" pitchFamily="34" charset="-120"/>
              </a:rPr>
              <a:t> Dynamic</a:t>
            </a:r>
            <a:endParaRPr lang="en-US" sz="1750" dirty="0"/>
          </a:p>
        </p:txBody>
      </p:sp>
      <p:sp>
        <p:nvSpPr>
          <p:cNvPr id="16" name="Text 14"/>
          <p:cNvSpPr/>
          <p:nvPr/>
        </p:nvSpPr>
        <p:spPr>
          <a:xfrm>
            <a:off x="8848606" y="4498419"/>
            <a:ext cx="4753570"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Does the environment change while the agent deliberates?</a:t>
            </a:r>
            <a:endParaRPr lang="en-US" sz="1750" dirty="0"/>
          </a:p>
        </p:txBody>
      </p:sp>
      <p:sp>
        <p:nvSpPr>
          <p:cNvPr id="17" name="Shape 15"/>
          <p:cNvSpPr/>
          <p:nvPr/>
        </p:nvSpPr>
        <p:spPr>
          <a:xfrm>
            <a:off x="801410" y="5367933"/>
            <a:ext cx="13027581" cy="650319"/>
          </a:xfrm>
          <a:prstGeom prst="rect">
            <a:avLst/>
          </a:prstGeom>
          <a:solidFill>
            <a:srgbClr val="000000">
              <a:alpha val="4000"/>
            </a:srgbClr>
          </a:solidFill>
          <a:ln/>
        </p:spPr>
      </p:sp>
      <p:sp>
        <p:nvSpPr>
          <p:cNvPr id="18" name="Text 16"/>
          <p:cNvSpPr/>
          <p:nvPr/>
        </p:nvSpPr>
        <p:spPr>
          <a:xfrm>
            <a:off x="1028343" y="551164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Granularity</a:t>
            </a:r>
            <a:endParaRPr lang="en-US" sz="1750" dirty="0"/>
          </a:p>
        </p:txBody>
      </p:sp>
      <p:sp>
        <p:nvSpPr>
          <p:cNvPr id="19" name="Text 17"/>
          <p:cNvSpPr/>
          <p:nvPr/>
        </p:nvSpPr>
        <p:spPr>
          <a:xfrm>
            <a:off x="4288988" y="5511641"/>
            <a:ext cx="4098369"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Discrete </a:t>
            </a:r>
            <a:r>
              <a:rPr lang="en-US" sz="1750" dirty="0">
                <a:solidFill>
                  <a:srgbClr val="000000"/>
                </a:solidFill>
                <a:latin typeface="Public Sans" pitchFamily="34" charset="0"/>
                <a:ea typeface="Public Sans" pitchFamily="34" charset="-122"/>
                <a:cs typeface="Public Sans" pitchFamily="34" charset="-120"/>
              </a:rPr>
              <a:t>↔</a:t>
            </a:r>
            <a:r>
              <a:rPr lang="en-US" sz="1750" dirty="0">
                <a:solidFill>
                  <a:srgbClr val="6F655D"/>
                </a:solidFill>
                <a:latin typeface="Public Sans" pitchFamily="34" charset="0"/>
                <a:ea typeface="Public Sans" pitchFamily="34" charset="-122"/>
                <a:cs typeface="Public Sans" pitchFamily="34" charset="-120"/>
              </a:rPr>
              <a:t> Continuous</a:t>
            </a:r>
            <a:endParaRPr lang="en-US" sz="1750" dirty="0"/>
          </a:p>
        </p:txBody>
      </p:sp>
      <p:sp>
        <p:nvSpPr>
          <p:cNvPr id="20" name="Text 18"/>
          <p:cNvSpPr/>
          <p:nvPr/>
        </p:nvSpPr>
        <p:spPr>
          <a:xfrm>
            <a:off x="8848606" y="5511641"/>
            <a:ext cx="4753570"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Are states countable or infinitely divisible?</a:t>
            </a:r>
            <a:endParaRPr lang="en-US" sz="1750" dirty="0"/>
          </a:p>
        </p:txBody>
      </p:sp>
      <p:sp>
        <p:nvSpPr>
          <p:cNvPr id="21" name="Shape 19"/>
          <p:cNvSpPr/>
          <p:nvPr/>
        </p:nvSpPr>
        <p:spPr>
          <a:xfrm>
            <a:off x="801410" y="6018252"/>
            <a:ext cx="13027581" cy="650319"/>
          </a:xfrm>
          <a:prstGeom prst="rect">
            <a:avLst/>
          </a:prstGeom>
          <a:solidFill>
            <a:srgbClr val="FFFFFF">
              <a:alpha val="4000"/>
            </a:srgbClr>
          </a:solidFill>
          <a:ln/>
        </p:spPr>
      </p:sp>
      <p:sp>
        <p:nvSpPr>
          <p:cNvPr id="22" name="Text 20"/>
          <p:cNvSpPr/>
          <p:nvPr/>
        </p:nvSpPr>
        <p:spPr>
          <a:xfrm>
            <a:off x="1028343" y="6161961"/>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Observability</a:t>
            </a:r>
            <a:endParaRPr lang="en-US" sz="1750" dirty="0"/>
          </a:p>
        </p:txBody>
      </p:sp>
      <p:sp>
        <p:nvSpPr>
          <p:cNvPr id="23" name="Text 21"/>
          <p:cNvSpPr/>
          <p:nvPr/>
        </p:nvSpPr>
        <p:spPr>
          <a:xfrm>
            <a:off x="4288988" y="6161961"/>
            <a:ext cx="4098369"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Fully </a:t>
            </a:r>
            <a:r>
              <a:rPr lang="en-US" sz="1750" dirty="0">
                <a:solidFill>
                  <a:srgbClr val="000000"/>
                </a:solidFill>
                <a:latin typeface="Public Sans" pitchFamily="34" charset="0"/>
                <a:ea typeface="Public Sans" pitchFamily="34" charset="-122"/>
                <a:cs typeface="Public Sans" pitchFamily="34" charset="-120"/>
              </a:rPr>
              <a:t>↔</a:t>
            </a:r>
            <a:r>
              <a:rPr lang="en-US" sz="1750" dirty="0">
                <a:solidFill>
                  <a:srgbClr val="6F655D"/>
                </a:solidFill>
                <a:latin typeface="Public Sans" pitchFamily="34" charset="0"/>
                <a:ea typeface="Public Sans" pitchFamily="34" charset="-122"/>
                <a:cs typeface="Public Sans" pitchFamily="34" charset="-120"/>
              </a:rPr>
              <a:t> Partially Observable</a:t>
            </a:r>
            <a:endParaRPr lang="en-US" sz="1750" dirty="0"/>
          </a:p>
        </p:txBody>
      </p:sp>
      <p:sp>
        <p:nvSpPr>
          <p:cNvPr id="24" name="Text 22"/>
          <p:cNvSpPr/>
          <p:nvPr/>
        </p:nvSpPr>
        <p:spPr>
          <a:xfrm>
            <a:off x="8848606" y="6161961"/>
            <a:ext cx="4753570"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Can the agent perceive the entire state?</a:t>
            </a:r>
            <a:endParaRPr lang="en-US" sz="1750" dirty="0"/>
          </a:p>
        </p:txBody>
      </p:sp>
      <p:sp>
        <p:nvSpPr>
          <p:cNvPr id="25" name="Shape 23"/>
          <p:cNvSpPr/>
          <p:nvPr/>
        </p:nvSpPr>
        <p:spPr>
          <a:xfrm>
            <a:off x="801410" y="6668572"/>
            <a:ext cx="13027581" cy="650319"/>
          </a:xfrm>
          <a:prstGeom prst="rect">
            <a:avLst/>
          </a:prstGeom>
          <a:solidFill>
            <a:srgbClr val="000000">
              <a:alpha val="4000"/>
            </a:srgbClr>
          </a:solidFill>
          <a:ln/>
        </p:spPr>
      </p:sp>
      <p:sp>
        <p:nvSpPr>
          <p:cNvPr id="26" name="Text 24"/>
          <p:cNvSpPr/>
          <p:nvPr/>
        </p:nvSpPr>
        <p:spPr>
          <a:xfrm>
            <a:off x="1028343" y="6812280"/>
            <a:ext cx="2799397"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Agents</a:t>
            </a:r>
            <a:endParaRPr lang="en-US" sz="1750" dirty="0"/>
          </a:p>
        </p:txBody>
      </p:sp>
      <p:sp>
        <p:nvSpPr>
          <p:cNvPr id="27" name="Text 25"/>
          <p:cNvSpPr/>
          <p:nvPr/>
        </p:nvSpPr>
        <p:spPr>
          <a:xfrm>
            <a:off x="4288988" y="6812280"/>
            <a:ext cx="4098369"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Single </a:t>
            </a:r>
            <a:r>
              <a:rPr lang="en-US" sz="1750" dirty="0">
                <a:solidFill>
                  <a:srgbClr val="000000"/>
                </a:solidFill>
                <a:latin typeface="Public Sans" pitchFamily="34" charset="0"/>
                <a:ea typeface="Public Sans" pitchFamily="34" charset="-122"/>
                <a:cs typeface="Public Sans" pitchFamily="34" charset="-120"/>
              </a:rPr>
              <a:t>↔</a:t>
            </a:r>
            <a:r>
              <a:rPr lang="en-US" sz="1750" dirty="0">
                <a:solidFill>
                  <a:srgbClr val="6F655D"/>
                </a:solidFill>
                <a:latin typeface="Public Sans" pitchFamily="34" charset="0"/>
                <a:ea typeface="Public Sans" pitchFamily="34" charset="-122"/>
                <a:cs typeface="Public Sans" pitchFamily="34" charset="-120"/>
              </a:rPr>
              <a:t> Multi-Agent</a:t>
            </a:r>
            <a:endParaRPr lang="en-US" sz="1750" dirty="0"/>
          </a:p>
        </p:txBody>
      </p:sp>
      <p:sp>
        <p:nvSpPr>
          <p:cNvPr id="28" name="Text 26"/>
          <p:cNvSpPr/>
          <p:nvPr/>
        </p:nvSpPr>
        <p:spPr>
          <a:xfrm>
            <a:off x="8848606" y="6812280"/>
            <a:ext cx="4753570"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Does only one agent act, or many?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56379" y="437078"/>
            <a:ext cx="3974306" cy="496729"/>
          </a:xfrm>
          <a:prstGeom prst="rect">
            <a:avLst/>
          </a:prstGeom>
          <a:noFill/>
          <a:ln/>
        </p:spPr>
        <p:txBody>
          <a:bodyPr wrap="none" lIns="0" tIns="0" rIns="0" bIns="0" rtlCol="0" anchor="t"/>
          <a:lstStyle/>
          <a:p>
            <a:pPr marL="0" indent="0" algn="l">
              <a:lnSpc>
                <a:spcPts val="3900"/>
              </a:lnSpc>
              <a:buNone/>
            </a:pPr>
            <a:r>
              <a:rPr lang="en-US" sz="3100" dirty="0">
                <a:solidFill>
                  <a:srgbClr val="4B6981"/>
                </a:solidFill>
                <a:latin typeface="Playfair Display Semi Bold" pitchFamily="34" charset="0"/>
                <a:ea typeface="Playfair Display Semi Bold" pitchFamily="34" charset="-122"/>
                <a:cs typeface="Playfair Display Semi Bold" pitchFamily="34" charset="-120"/>
              </a:rPr>
              <a:t>State Space Search</a:t>
            </a:r>
            <a:endParaRPr lang="en-US" sz="3100" dirty="0"/>
          </a:p>
        </p:txBody>
      </p:sp>
      <p:sp>
        <p:nvSpPr>
          <p:cNvPr id="3" name="Text 1"/>
          <p:cNvSpPr/>
          <p:nvPr/>
        </p:nvSpPr>
        <p:spPr>
          <a:xfrm>
            <a:off x="556379" y="1251704"/>
            <a:ext cx="13517642" cy="508635"/>
          </a:xfrm>
          <a:prstGeom prst="rect">
            <a:avLst/>
          </a:prstGeom>
          <a:noFill/>
          <a:ln/>
        </p:spPr>
        <p:txBody>
          <a:bodyPr wrap="squar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Search forms the backbone of problem-solving in AI. By systematically exploring possible states and transitions, agents find solutions to complex problems. A well-defined problem specifies how we move through the space of possibilities toward goals.</a:t>
            </a:r>
            <a:endParaRPr lang="en-US" sz="1250" dirty="0"/>
          </a:p>
        </p:txBody>
      </p:sp>
      <p:sp>
        <p:nvSpPr>
          <p:cNvPr id="4" name="Shape 2"/>
          <p:cNvSpPr/>
          <p:nvPr/>
        </p:nvSpPr>
        <p:spPr>
          <a:xfrm>
            <a:off x="556379" y="1939171"/>
            <a:ext cx="13517642" cy="961668"/>
          </a:xfrm>
          <a:prstGeom prst="roundRect">
            <a:avLst>
              <a:gd name="adj" fmla="val 6943"/>
            </a:avLst>
          </a:prstGeom>
          <a:solidFill>
            <a:srgbClr val="FFFAF6"/>
          </a:solidFill>
          <a:ln w="22860">
            <a:solidFill>
              <a:srgbClr val="E1C2C2"/>
            </a:solidFill>
            <a:prstDash val="solid"/>
          </a:ln>
          <a:effectLst>
            <a:outerShdw dist="13970" dir="2700000" algn="bl" rotWithShape="0">
              <a:srgbClr val="E1C2C2">
                <a:alpha val="100000"/>
              </a:srgbClr>
            </a:outerShdw>
          </a:effectLst>
        </p:spPr>
      </p:sp>
      <p:sp>
        <p:nvSpPr>
          <p:cNvPr id="5" name="Shape 3"/>
          <p:cNvSpPr/>
          <p:nvPr/>
        </p:nvSpPr>
        <p:spPr>
          <a:xfrm>
            <a:off x="579239" y="1962031"/>
            <a:ext cx="635794" cy="915948"/>
          </a:xfrm>
          <a:prstGeom prst="roundRect">
            <a:avLst>
              <a:gd name="adj" fmla="val 6187"/>
            </a:avLst>
          </a:prstGeom>
          <a:solidFill>
            <a:srgbClr val="E1C2C2">
              <a:alpha val="50000"/>
            </a:srgbClr>
          </a:solidFill>
          <a:ln/>
          <a:effectLst>
            <a:outerShdw dist="13970" dir="2700000" algn="bl" rotWithShape="0">
              <a:srgbClr val="C7A8A8">
                <a:alpha val="100000"/>
              </a:srgbClr>
            </a:outerShdw>
          </a:effectLst>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144" y="2300764"/>
            <a:ext cx="238363" cy="238363"/>
          </a:xfrm>
          <a:prstGeom prst="rect">
            <a:avLst/>
          </a:prstGeom>
        </p:spPr>
      </p:pic>
      <p:sp>
        <p:nvSpPr>
          <p:cNvPr id="7" name="Text 4"/>
          <p:cNvSpPr/>
          <p:nvPr/>
        </p:nvSpPr>
        <p:spPr>
          <a:xfrm>
            <a:off x="1373981" y="2120979"/>
            <a:ext cx="1987153" cy="248364"/>
          </a:xfrm>
          <a:prstGeom prst="rect">
            <a:avLst/>
          </a:prstGeom>
          <a:noFill/>
          <a:ln/>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State Space</a:t>
            </a:r>
            <a:endParaRPr lang="en-US" sz="1550" dirty="0"/>
          </a:p>
        </p:txBody>
      </p:sp>
      <p:sp>
        <p:nvSpPr>
          <p:cNvPr id="8" name="Text 5"/>
          <p:cNvSpPr/>
          <p:nvPr/>
        </p:nvSpPr>
        <p:spPr>
          <a:xfrm>
            <a:off x="1373981" y="2464713"/>
            <a:ext cx="12518231" cy="254317"/>
          </a:xfrm>
          <a:prstGeom prst="rect">
            <a:avLst/>
          </a:prstGeom>
          <a:noFill/>
          <a:ln/>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The complete set of all possible configurations or situations</a:t>
            </a:r>
            <a:endParaRPr lang="en-US" sz="1250" dirty="0"/>
          </a:p>
        </p:txBody>
      </p:sp>
      <p:sp>
        <p:nvSpPr>
          <p:cNvPr id="9" name="Shape 6"/>
          <p:cNvSpPr/>
          <p:nvPr/>
        </p:nvSpPr>
        <p:spPr>
          <a:xfrm>
            <a:off x="556379" y="3059787"/>
            <a:ext cx="13517642" cy="961668"/>
          </a:xfrm>
          <a:prstGeom prst="roundRect">
            <a:avLst>
              <a:gd name="adj" fmla="val 6943"/>
            </a:avLst>
          </a:prstGeom>
          <a:solidFill>
            <a:srgbClr val="FFFAF6"/>
          </a:solidFill>
          <a:ln w="22860">
            <a:solidFill>
              <a:srgbClr val="CCC4EC"/>
            </a:solidFill>
            <a:prstDash val="solid"/>
          </a:ln>
          <a:effectLst>
            <a:outerShdw dist="13970" dir="2700000" algn="bl" rotWithShape="0">
              <a:srgbClr val="CCC4EC">
                <a:alpha val="100000"/>
              </a:srgbClr>
            </a:outerShdw>
          </a:effectLst>
        </p:spPr>
      </p:sp>
      <p:sp>
        <p:nvSpPr>
          <p:cNvPr id="10" name="Shape 7"/>
          <p:cNvSpPr/>
          <p:nvPr/>
        </p:nvSpPr>
        <p:spPr>
          <a:xfrm>
            <a:off x="579239" y="3082647"/>
            <a:ext cx="635794" cy="915948"/>
          </a:xfrm>
          <a:prstGeom prst="roundRect">
            <a:avLst>
              <a:gd name="adj" fmla="val 6187"/>
            </a:avLst>
          </a:prstGeom>
          <a:solidFill>
            <a:srgbClr val="CCC4EC">
              <a:alpha val="50000"/>
            </a:srgbClr>
          </a:solidFill>
          <a:ln/>
          <a:effectLst>
            <a:outerShdw dist="13970" dir="2700000" algn="bl" rotWithShape="0">
              <a:srgbClr val="B2AAD2">
                <a:alpha val="100000"/>
              </a:srgbClr>
            </a:outerShdw>
          </a:effectLst>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44" y="3421380"/>
            <a:ext cx="238363" cy="238363"/>
          </a:xfrm>
          <a:prstGeom prst="rect">
            <a:avLst/>
          </a:prstGeom>
        </p:spPr>
      </p:pic>
      <p:sp>
        <p:nvSpPr>
          <p:cNvPr id="12" name="Text 8"/>
          <p:cNvSpPr/>
          <p:nvPr/>
        </p:nvSpPr>
        <p:spPr>
          <a:xfrm>
            <a:off x="1373981" y="3241596"/>
            <a:ext cx="1987153" cy="248364"/>
          </a:xfrm>
          <a:prstGeom prst="rect">
            <a:avLst/>
          </a:prstGeom>
          <a:noFill/>
          <a:ln/>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Initial State</a:t>
            </a:r>
            <a:endParaRPr lang="en-US" sz="1550" dirty="0"/>
          </a:p>
        </p:txBody>
      </p:sp>
      <p:sp>
        <p:nvSpPr>
          <p:cNvPr id="13" name="Text 9"/>
          <p:cNvSpPr/>
          <p:nvPr/>
        </p:nvSpPr>
        <p:spPr>
          <a:xfrm>
            <a:off x="1373981" y="3585329"/>
            <a:ext cx="12518231" cy="254317"/>
          </a:xfrm>
          <a:prstGeom prst="rect">
            <a:avLst/>
          </a:prstGeom>
          <a:noFill/>
          <a:ln/>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The starting configuration from which search begins</a:t>
            </a:r>
            <a:endParaRPr lang="en-US" sz="1250" dirty="0"/>
          </a:p>
        </p:txBody>
      </p:sp>
      <p:sp>
        <p:nvSpPr>
          <p:cNvPr id="14" name="Shape 10"/>
          <p:cNvSpPr/>
          <p:nvPr/>
        </p:nvSpPr>
        <p:spPr>
          <a:xfrm>
            <a:off x="556379" y="4180403"/>
            <a:ext cx="13517642" cy="961668"/>
          </a:xfrm>
          <a:prstGeom prst="roundRect">
            <a:avLst>
              <a:gd name="adj" fmla="val 6943"/>
            </a:avLst>
          </a:prstGeom>
          <a:solidFill>
            <a:srgbClr val="FFFAF6"/>
          </a:solidFill>
          <a:ln w="22860">
            <a:solidFill>
              <a:srgbClr val="B4DAE4"/>
            </a:solidFill>
            <a:prstDash val="solid"/>
          </a:ln>
          <a:effectLst>
            <a:outerShdw dist="13970" dir="2700000" algn="bl" rotWithShape="0">
              <a:srgbClr val="B4DAE4">
                <a:alpha val="100000"/>
              </a:srgbClr>
            </a:outerShdw>
          </a:effectLst>
        </p:spPr>
      </p:sp>
      <p:sp>
        <p:nvSpPr>
          <p:cNvPr id="15" name="Shape 11"/>
          <p:cNvSpPr/>
          <p:nvPr/>
        </p:nvSpPr>
        <p:spPr>
          <a:xfrm>
            <a:off x="579239" y="4203263"/>
            <a:ext cx="635794" cy="915948"/>
          </a:xfrm>
          <a:prstGeom prst="roundRect">
            <a:avLst>
              <a:gd name="adj" fmla="val 6187"/>
            </a:avLst>
          </a:prstGeom>
          <a:solidFill>
            <a:srgbClr val="B4DAE4">
              <a:alpha val="50000"/>
            </a:srgbClr>
          </a:solidFill>
          <a:ln/>
          <a:effectLst>
            <a:outerShdw dist="13970" dir="2700000" algn="bl" rotWithShape="0">
              <a:srgbClr val="9AC0CA">
                <a:alpha val="100000"/>
              </a:srgbClr>
            </a:outerShdw>
          </a:effectLst>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144" y="4541996"/>
            <a:ext cx="238363" cy="238363"/>
          </a:xfrm>
          <a:prstGeom prst="rect">
            <a:avLst/>
          </a:prstGeom>
        </p:spPr>
      </p:pic>
      <p:sp>
        <p:nvSpPr>
          <p:cNvPr id="17" name="Text 12"/>
          <p:cNvSpPr/>
          <p:nvPr/>
        </p:nvSpPr>
        <p:spPr>
          <a:xfrm>
            <a:off x="1373981" y="4362212"/>
            <a:ext cx="1987153" cy="248364"/>
          </a:xfrm>
          <a:prstGeom prst="rect">
            <a:avLst/>
          </a:prstGeom>
          <a:noFill/>
          <a:ln/>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Goal State(s)</a:t>
            </a:r>
            <a:endParaRPr lang="en-US" sz="1550" dirty="0"/>
          </a:p>
        </p:txBody>
      </p:sp>
      <p:sp>
        <p:nvSpPr>
          <p:cNvPr id="18" name="Text 13"/>
          <p:cNvSpPr/>
          <p:nvPr/>
        </p:nvSpPr>
        <p:spPr>
          <a:xfrm>
            <a:off x="1373981" y="4705945"/>
            <a:ext cx="12518231" cy="254317"/>
          </a:xfrm>
          <a:prstGeom prst="rect">
            <a:avLst/>
          </a:prstGeom>
          <a:noFill/>
          <a:ln/>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Desired configuration(s) that satisfy problem objectives</a:t>
            </a:r>
            <a:endParaRPr lang="en-US" sz="1250" dirty="0"/>
          </a:p>
        </p:txBody>
      </p:sp>
      <p:sp>
        <p:nvSpPr>
          <p:cNvPr id="19" name="Shape 14"/>
          <p:cNvSpPr/>
          <p:nvPr/>
        </p:nvSpPr>
        <p:spPr>
          <a:xfrm>
            <a:off x="556379" y="5301020"/>
            <a:ext cx="13517642" cy="961668"/>
          </a:xfrm>
          <a:prstGeom prst="roundRect">
            <a:avLst>
              <a:gd name="adj" fmla="val 6943"/>
            </a:avLst>
          </a:prstGeom>
          <a:solidFill>
            <a:srgbClr val="FFFAF6"/>
          </a:solidFill>
          <a:ln w="22860">
            <a:solidFill>
              <a:srgbClr val="E1C2C2"/>
            </a:solidFill>
            <a:prstDash val="solid"/>
          </a:ln>
          <a:effectLst>
            <a:outerShdw dist="13970" dir="2700000" algn="bl" rotWithShape="0">
              <a:srgbClr val="E1C2C2">
                <a:alpha val="100000"/>
              </a:srgbClr>
            </a:outerShdw>
          </a:effectLst>
        </p:spPr>
      </p:sp>
      <p:sp>
        <p:nvSpPr>
          <p:cNvPr id="20" name="Shape 15"/>
          <p:cNvSpPr/>
          <p:nvPr/>
        </p:nvSpPr>
        <p:spPr>
          <a:xfrm>
            <a:off x="579239" y="5323880"/>
            <a:ext cx="635794" cy="915948"/>
          </a:xfrm>
          <a:prstGeom prst="roundRect">
            <a:avLst>
              <a:gd name="adj" fmla="val 6187"/>
            </a:avLst>
          </a:prstGeom>
          <a:solidFill>
            <a:srgbClr val="E1C2C2">
              <a:alpha val="50000"/>
            </a:srgbClr>
          </a:solidFill>
          <a:ln/>
          <a:effectLst>
            <a:outerShdw dist="13970" dir="2700000" algn="bl" rotWithShape="0">
              <a:srgbClr val="C7A8A8">
                <a:alpha val="100000"/>
              </a:srgbClr>
            </a:outerShdw>
          </a:effectLst>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144" y="5662613"/>
            <a:ext cx="238363" cy="238363"/>
          </a:xfrm>
          <a:prstGeom prst="rect">
            <a:avLst/>
          </a:prstGeom>
        </p:spPr>
      </p:pic>
      <p:sp>
        <p:nvSpPr>
          <p:cNvPr id="22" name="Text 16"/>
          <p:cNvSpPr/>
          <p:nvPr/>
        </p:nvSpPr>
        <p:spPr>
          <a:xfrm>
            <a:off x="1373981" y="5482828"/>
            <a:ext cx="1994416" cy="248364"/>
          </a:xfrm>
          <a:prstGeom prst="rect">
            <a:avLst/>
          </a:prstGeom>
          <a:noFill/>
          <a:ln/>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Actions &amp; Transitions</a:t>
            </a:r>
            <a:endParaRPr lang="en-US" sz="1550" dirty="0"/>
          </a:p>
        </p:txBody>
      </p:sp>
      <p:sp>
        <p:nvSpPr>
          <p:cNvPr id="23" name="Text 17"/>
          <p:cNvSpPr/>
          <p:nvPr/>
        </p:nvSpPr>
        <p:spPr>
          <a:xfrm>
            <a:off x="1373981" y="5826562"/>
            <a:ext cx="12518231" cy="254317"/>
          </a:xfrm>
          <a:prstGeom prst="rect">
            <a:avLst/>
          </a:prstGeom>
          <a:noFill/>
          <a:ln/>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Operators that transform states, creating the search graph</a:t>
            </a:r>
            <a:endParaRPr lang="en-US" sz="1250" dirty="0"/>
          </a:p>
        </p:txBody>
      </p:sp>
      <p:sp>
        <p:nvSpPr>
          <p:cNvPr id="24" name="Shape 18"/>
          <p:cNvSpPr/>
          <p:nvPr/>
        </p:nvSpPr>
        <p:spPr>
          <a:xfrm>
            <a:off x="556379" y="6421636"/>
            <a:ext cx="13517642" cy="961668"/>
          </a:xfrm>
          <a:prstGeom prst="roundRect">
            <a:avLst>
              <a:gd name="adj" fmla="val 6943"/>
            </a:avLst>
          </a:prstGeom>
          <a:solidFill>
            <a:srgbClr val="FFFAF6"/>
          </a:solidFill>
          <a:ln w="22860">
            <a:solidFill>
              <a:srgbClr val="CCC4EC"/>
            </a:solidFill>
            <a:prstDash val="solid"/>
          </a:ln>
          <a:effectLst>
            <a:outerShdw dist="13970" dir="2700000" algn="bl" rotWithShape="0">
              <a:srgbClr val="CCC4EC">
                <a:alpha val="100000"/>
              </a:srgbClr>
            </a:outerShdw>
          </a:effectLst>
        </p:spPr>
      </p:sp>
      <p:sp>
        <p:nvSpPr>
          <p:cNvPr id="25" name="Shape 19"/>
          <p:cNvSpPr/>
          <p:nvPr/>
        </p:nvSpPr>
        <p:spPr>
          <a:xfrm>
            <a:off x="579239" y="6444496"/>
            <a:ext cx="635794" cy="915948"/>
          </a:xfrm>
          <a:prstGeom prst="roundRect">
            <a:avLst>
              <a:gd name="adj" fmla="val 6187"/>
            </a:avLst>
          </a:prstGeom>
          <a:solidFill>
            <a:srgbClr val="CCC4EC">
              <a:alpha val="50000"/>
            </a:srgbClr>
          </a:solidFill>
          <a:ln/>
          <a:effectLst>
            <a:outerShdw dist="13970" dir="2700000" algn="bl" rotWithShape="0">
              <a:srgbClr val="B2AAD2">
                <a:alpha val="100000"/>
              </a:srgbClr>
            </a:outerShdw>
          </a:effectLst>
        </p:spPr>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4144" y="6783229"/>
            <a:ext cx="238363" cy="238363"/>
          </a:xfrm>
          <a:prstGeom prst="rect">
            <a:avLst/>
          </a:prstGeom>
        </p:spPr>
      </p:pic>
      <p:sp>
        <p:nvSpPr>
          <p:cNvPr id="27" name="Text 20"/>
          <p:cNvSpPr/>
          <p:nvPr/>
        </p:nvSpPr>
        <p:spPr>
          <a:xfrm>
            <a:off x="1373981" y="6603444"/>
            <a:ext cx="1987153" cy="248364"/>
          </a:xfrm>
          <a:prstGeom prst="rect">
            <a:avLst/>
          </a:prstGeom>
          <a:noFill/>
          <a:ln/>
        </p:spPr>
        <p:txBody>
          <a:bodyPr wrap="none" lIns="0" tIns="0" rIns="0" bIns="0" rtlCol="0" anchor="t"/>
          <a:lstStyle/>
          <a:p>
            <a:pPr marL="0" indent="0" algn="l">
              <a:lnSpc>
                <a:spcPts val="1950"/>
              </a:lnSpc>
              <a:buNone/>
            </a:pPr>
            <a:r>
              <a:rPr lang="en-US" sz="1550" dirty="0">
                <a:solidFill>
                  <a:srgbClr val="6F655D"/>
                </a:solidFill>
                <a:latin typeface="Playfair Display Semi Bold" pitchFamily="34" charset="0"/>
                <a:ea typeface="Playfair Display Semi Bold" pitchFamily="34" charset="-122"/>
                <a:cs typeface="Playfair Display Semi Bold" pitchFamily="34" charset="-120"/>
              </a:rPr>
              <a:t>Path Cost</a:t>
            </a:r>
            <a:endParaRPr lang="en-US" sz="1550" dirty="0"/>
          </a:p>
        </p:txBody>
      </p:sp>
      <p:sp>
        <p:nvSpPr>
          <p:cNvPr id="28" name="Text 21"/>
          <p:cNvSpPr/>
          <p:nvPr/>
        </p:nvSpPr>
        <p:spPr>
          <a:xfrm>
            <a:off x="1373981" y="6947178"/>
            <a:ext cx="12518231" cy="254317"/>
          </a:xfrm>
          <a:prstGeom prst="rect">
            <a:avLst/>
          </a:prstGeom>
          <a:noFill/>
          <a:ln/>
        </p:spPr>
        <p:txBody>
          <a:bodyPr wrap="none" lIns="0" tIns="0" rIns="0" bIns="0" rtlCol="0" anchor="t"/>
          <a:lstStyle/>
          <a:p>
            <a:pPr marL="0" indent="0" algn="l">
              <a:lnSpc>
                <a:spcPts val="2000"/>
              </a:lnSpc>
              <a:buNone/>
            </a:pPr>
            <a:r>
              <a:rPr lang="en-US" sz="1250" dirty="0">
                <a:solidFill>
                  <a:srgbClr val="6F655D"/>
                </a:solidFill>
                <a:latin typeface="Public Sans" pitchFamily="34" charset="0"/>
                <a:ea typeface="Public Sans" pitchFamily="34" charset="-122"/>
                <a:cs typeface="Public Sans" pitchFamily="34" charset="-120"/>
              </a:rPr>
              <a:t>Numerical measure evaluating solution quality and efficiency</a:t>
            </a:r>
            <a:endParaRPr lang="en-US" sz="1250" dirty="0"/>
          </a:p>
        </p:txBody>
      </p:sp>
      <p:sp>
        <p:nvSpPr>
          <p:cNvPr id="29" name="Text 22"/>
          <p:cNvSpPr/>
          <p:nvPr/>
        </p:nvSpPr>
        <p:spPr>
          <a:xfrm>
            <a:off x="556379" y="7562136"/>
            <a:ext cx="13517642" cy="254317"/>
          </a:xfrm>
          <a:prstGeom prst="rect">
            <a:avLst/>
          </a:prstGeom>
          <a:noFill/>
          <a:ln/>
        </p:spPr>
        <p:txBody>
          <a:bodyPr wrap="none" lIns="0" tIns="0" rIns="0" bIns="0" rtlCol="0" anchor="t"/>
          <a:lstStyle/>
          <a:p>
            <a:pPr marL="0" indent="0" algn="l">
              <a:lnSpc>
                <a:spcPts val="2000"/>
              </a:lnSpc>
              <a:buNone/>
            </a:pPr>
            <a:r>
              <a:rPr lang="en-US" sz="1250" b="1" dirty="0">
                <a:solidFill>
                  <a:srgbClr val="6F655D"/>
                </a:solidFill>
                <a:latin typeface="Public Sans" pitchFamily="34" charset="0"/>
                <a:ea typeface="Public Sans" pitchFamily="34" charset="-122"/>
                <a:cs typeface="Public Sans" pitchFamily="34" charset="-120"/>
              </a:rPr>
              <a:t>Key Insight:</a:t>
            </a:r>
            <a:r>
              <a:rPr lang="en-US" sz="1250" dirty="0">
                <a:solidFill>
                  <a:srgbClr val="6F655D"/>
                </a:solidFill>
                <a:latin typeface="Public Sans" pitchFamily="34" charset="0"/>
                <a:ea typeface="Public Sans" pitchFamily="34" charset="-122"/>
                <a:cs typeface="Public Sans" pitchFamily="34" charset="-120"/>
              </a:rPr>
              <a:t> Effective search strategies balance completeness, optimality, and computational efficiency to find solutions within practical constraints.</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1545</Words>
  <Application>Microsoft Office PowerPoint</Application>
  <PresentationFormat>Custom</PresentationFormat>
  <Paragraphs>206</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Playfair Display Light</vt:lpstr>
      <vt:lpstr>Arial</vt:lpstr>
      <vt:lpstr>Public Sans</vt:lpstr>
      <vt:lpstr>Playfair Display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mstrafia khatun</cp:lastModifiedBy>
  <cp:revision>1</cp:revision>
  <dcterms:created xsi:type="dcterms:W3CDTF">2025-10-25T15:09:56Z</dcterms:created>
  <dcterms:modified xsi:type="dcterms:W3CDTF">2025-10-26T02:57:34Z</dcterms:modified>
</cp:coreProperties>
</file>